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79"/>
  </p:notesMasterIdLst>
  <p:handoutMasterIdLst>
    <p:handoutMasterId r:id="rId80"/>
  </p:handoutMasterIdLst>
  <p:sldIdLst>
    <p:sldId id="258" r:id="rId5"/>
    <p:sldId id="741" r:id="rId6"/>
    <p:sldId id="786" r:id="rId7"/>
    <p:sldId id="787" r:id="rId8"/>
    <p:sldId id="788" r:id="rId9"/>
    <p:sldId id="515" r:id="rId10"/>
    <p:sldId id="269" r:id="rId11"/>
    <p:sldId id="271" r:id="rId12"/>
    <p:sldId id="272" r:id="rId13"/>
    <p:sldId id="277" r:id="rId14"/>
    <p:sldId id="278" r:id="rId15"/>
    <p:sldId id="279" r:id="rId16"/>
    <p:sldId id="280" r:id="rId17"/>
    <p:sldId id="740" r:id="rId18"/>
    <p:sldId id="737" r:id="rId19"/>
    <p:sldId id="742" r:id="rId20"/>
    <p:sldId id="744" r:id="rId21"/>
    <p:sldId id="748" r:id="rId22"/>
    <p:sldId id="749" r:id="rId23"/>
    <p:sldId id="750" r:id="rId24"/>
    <p:sldId id="751" r:id="rId25"/>
    <p:sldId id="745" r:id="rId26"/>
    <p:sldId id="746" r:id="rId27"/>
    <p:sldId id="796" r:id="rId28"/>
    <p:sldId id="797" r:id="rId29"/>
    <p:sldId id="798" r:id="rId30"/>
    <p:sldId id="800" r:id="rId31"/>
    <p:sldId id="799" r:id="rId32"/>
    <p:sldId id="801" r:id="rId33"/>
    <p:sldId id="802" r:id="rId34"/>
    <p:sldId id="803" r:id="rId35"/>
    <p:sldId id="805" r:id="rId36"/>
    <p:sldId id="814" r:id="rId37"/>
    <p:sldId id="815" r:id="rId38"/>
    <p:sldId id="804" r:id="rId39"/>
    <p:sldId id="811" r:id="rId40"/>
    <p:sldId id="812" r:id="rId41"/>
    <p:sldId id="809" r:id="rId42"/>
    <p:sldId id="810" r:id="rId43"/>
    <p:sldId id="806" r:id="rId44"/>
    <p:sldId id="807" r:id="rId45"/>
    <p:sldId id="808" r:id="rId46"/>
    <p:sldId id="743" r:id="rId47"/>
    <p:sldId id="758" r:id="rId48"/>
    <p:sldId id="762" r:id="rId49"/>
    <p:sldId id="760" r:id="rId50"/>
    <p:sldId id="771" r:id="rId51"/>
    <p:sldId id="766" r:id="rId52"/>
    <p:sldId id="770" r:id="rId53"/>
    <p:sldId id="772" r:id="rId54"/>
    <p:sldId id="769" r:id="rId55"/>
    <p:sldId id="791" r:id="rId56"/>
    <p:sldId id="777" r:id="rId57"/>
    <p:sldId id="773" r:id="rId58"/>
    <p:sldId id="764" r:id="rId59"/>
    <p:sldId id="790" r:id="rId60"/>
    <p:sldId id="774" r:id="rId61"/>
    <p:sldId id="753" r:id="rId62"/>
    <p:sldId id="793" r:id="rId63"/>
    <p:sldId id="794" r:id="rId64"/>
    <p:sldId id="795" r:id="rId65"/>
    <p:sldId id="752" r:id="rId66"/>
    <p:sldId id="738" r:id="rId67"/>
    <p:sldId id="739" r:id="rId68"/>
    <p:sldId id="792" r:id="rId69"/>
    <p:sldId id="274" r:id="rId70"/>
    <p:sldId id="276" r:id="rId71"/>
    <p:sldId id="778" r:id="rId72"/>
    <p:sldId id="783" r:id="rId73"/>
    <p:sldId id="789" r:id="rId74"/>
    <p:sldId id="779" r:id="rId75"/>
    <p:sldId id="780" r:id="rId76"/>
    <p:sldId id="781" r:id="rId77"/>
    <p:sldId id="782"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4C382-CC82-0341-8447-857071289824}">
          <p14:sldIdLst>
            <p14:sldId id="258"/>
            <p14:sldId id="741"/>
            <p14:sldId id="786"/>
            <p14:sldId id="787"/>
            <p14:sldId id="788"/>
            <p14:sldId id="515"/>
            <p14:sldId id="269"/>
            <p14:sldId id="271"/>
            <p14:sldId id="272"/>
            <p14:sldId id="277"/>
            <p14:sldId id="278"/>
            <p14:sldId id="279"/>
            <p14:sldId id="280"/>
            <p14:sldId id="740"/>
            <p14:sldId id="737"/>
            <p14:sldId id="742"/>
            <p14:sldId id="744"/>
            <p14:sldId id="748"/>
            <p14:sldId id="749"/>
            <p14:sldId id="750"/>
            <p14:sldId id="751"/>
            <p14:sldId id="745"/>
            <p14:sldId id="746"/>
            <p14:sldId id="796"/>
            <p14:sldId id="797"/>
            <p14:sldId id="798"/>
            <p14:sldId id="800"/>
            <p14:sldId id="799"/>
            <p14:sldId id="801"/>
            <p14:sldId id="802"/>
            <p14:sldId id="803"/>
            <p14:sldId id="805"/>
            <p14:sldId id="814"/>
            <p14:sldId id="815"/>
            <p14:sldId id="804"/>
            <p14:sldId id="811"/>
            <p14:sldId id="812"/>
            <p14:sldId id="809"/>
            <p14:sldId id="810"/>
            <p14:sldId id="806"/>
            <p14:sldId id="807"/>
            <p14:sldId id="808"/>
            <p14:sldId id="743"/>
            <p14:sldId id="758"/>
            <p14:sldId id="762"/>
            <p14:sldId id="760"/>
            <p14:sldId id="771"/>
            <p14:sldId id="766"/>
            <p14:sldId id="770"/>
            <p14:sldId id="772"/>
            <p14:sldId id="769"/>
            <p14:sldId id="791"/>
            <p14:sldId id="777"/>
            <p14:sldId id="773"/>
            <p14:sldId id="764"/>
            <p14:sldId id="790"/>
            <p14:sldId id="774"/>
            <p14:sldId id="753"/>
            <p14:sldId id="793"/>
            <p14:sldId id="794"/>
            <p14:sldId id="795"/>
            <p14:sldId id="752"/>
            <p14:sldId id="738"/>
            <p14:sldId id="739"/>
            <p14:sldId id="792"/>
            <p14:sldId id="274"/>
            <p14:sldId id="276"/>
            <p14:sldId id="778"/>
            <p14:sldId id="783"/>
            <p14:sldId id="789"/>
            <p14:sldId id="779"/>
            <p14:sldId id="780"/>
            <p14:sldId id="781"/>
            <p14:sldId id="7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33CC33"/>
    <a:srgbClr val="00FF00"/>
    <a:srgbClr val="2C567A"/>
    <a:srgbClr val="0072C7"/>
    <a:srgbClr val="FF997B"/>
    <a:srgbClr val="666666"/>
    <a:srgbClr val="FF7469"/>
    <a:srgbClr val="0D1D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96" autoAdjust="0"/>
    <p:restoredTop sz="88036" autoAdjust="0"/>
  </p:normalViewPr>
  <p:slideViewPr>
    <p:cSldViewPr snapToGrid="0" showGuides="1">
      <p:cViewPr varScale="1">
        <p:scale>
          <a:sx n="115" d="100"/>
          <a:sy n="115" d="100"/>
        </p:scale>
        <p:origin x="248" y="19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presProps" Target="presProps.xml"/></Relationships>
</file>

<file path=ppt/diagrams/_rels/data6.xml.rels><?xml version="1.0" encoding="UTF-8" standalone="yes"?>
<Relationships xmlns="http://schemas.openxmlformats.org/package/2006/relationships"><Relationship Id="rId1" Type="http://schemas.openxmlformats.org/officeDocument/2006/relationships/image" Target="../media/image50.png"/></Relationships>
</file>

<file path=ppt/diagrams/_rels/drawing6.xml.rels><?xml version="1.0" encoding="UTF-8" standalone="yes"?>
<Relationships xmlns="http://schemas.openxmlformats.org/package/2006/relationships"><Relationship Id="rId1" Type="http://schemas.openxmlformats.org/officeDocument/2006/relationships/image" Target="../media/image5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The Grab</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 Quantum Capital merges cutting edge data science research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dirty="0"/>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Problem/ Opportunity</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 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Solution/ Product</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 Our aim is to develop profitable trading strategies in the commodities space that also have an attractive risk profile.  The models developed using machine learning techniques will be the foundation for the strategies.  The end will be a multi-strategy investment vehicle with AUM $20 MM.  The first strategy will consist of trades in crude oil, and crude oil byproducts futures contracts.  The second strategy will target gasoline-specific instruments using proprietary stitching of futures contracts and feature extraction. Quantum Capital provides an on-the-go solution for monitoring trades and performance by way of an online dashboard, and mobile phone application.</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Potential Upside</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BD5AD6DD-F7FE-4AF5-BC0E-2B3DDC6B9C8B}">
      <dgm:prSet custT="1"/>
      <dgm:spPr/>
      <dgm:t>
        <a:bodyPr/>
        <a:lstStyle/>
        <a:p>
          <a:r>
            <a:rPr lang="en-US" sz="1100" dirty="0"/>
            <a:t> Our strategy employed in the oil space yielded annualized returns of </a:t>
          </a:r>
          <a:r>
            <a:rPr lang="en-US" sz="1100" b="1" dirty="0">
              <a:solidFill>
                <a:srgbClr val="00B050"/>
              </a:solidFill>
            </a:rPr>
            <a:t>26.11% </a:t>
          </a:r>
          <a:r>
            <a:rPr lang="en-US" sz="1100" b="0" dirty="0"/>
            <a:t>and</a:t>
          </a:r>
          <a:r>
            <a:rPr lang="en-US" sz="1100" b="1" dirty="0"/>
            <a:t> </a:t>
          </a:r>
          <a:r>
            <a:rPr lang="en-US" sz="1100" b="1" dirty="0">
              <a:solidFill>
                <a:srgbClr val="00B050"/>
              </a:solidFill>
            </a:rPr>
            <a:t>16.8%</a:t>
          </a:r>
          <a:r>
            <a:rPr lang="en-US" sz="1100" b="0" dirty="0">
              <a:solidFill>
                <a:schemeClr val="tx1"/>
              </a:solidFill>
            </a:rPr>
            <a:t>,</a:t>
          </a:r>
          <a:r>
            <a:rPr lang="en-US" sz="1100" b="1" dirty="0">
              <a:solidFill>
                <a:srgbClr val="00B050"/>
              </a:solidFill>
            </a:rPr>
            <a:t> </a:t>
          </a:r>
          <a:r>
            <a:rPr lang="en-US" sz="1100" b="0" dirty="0"/>
            <a:t>compared to their underlying commodities  at </a:t>
          </a:r>
          <a:r>
            <a:rPr lang="en-US" sz="1100" b="0" i="1" dirty="0">
              <a:solidFill>
                <a:schemeClr val="accent4"/>
              </a:solidFill>
            </a:rPr>
            <a:t>23.12%</a:t>
          </a:r>
          <a:r>
            <a:rPr lang="en-US" sz="1100" b="0" i="1" dirty="0"/>
            <a:t> </a:t>
          </a:r>
          <a:r>
            <a:rPr lang="en-US" sz="1100" b="0" i="0" dirty="0"/>
            <a:t>and</a:t>
          </a:r>
          <a:r>
            <a:rPr lang="en-US" sz="1100" b="0" i="1" dirty="0"/>
            <a:t> </a:t>
          </a:r>
          <a:r>
            <a:rPr lang="en-US" sz="1100" b="0" i="1" dirty="0">
              <a:solidFill>
                <a:schemeClr val="accent4"/>
              </a:solidFill>
            </a:rPr>
            <a:t>13.4%</a:t>
          </a:r>
          <a:r>
            <a:rPr lang="en-US" sz="1100" b="0" i="1" dirty="0"/>
            <a:t> </a:t>
          </a:r>
          <a:r>
            <a:rPr lang="en-US" sz="1100" b="0" dirty="0"/>
            <a:t>respectively</a:t>
          </a:r>
          <a:r>
            <a:rPr lang="en-US" sz="1100" b="1" dirty="0"/>
            <a:t>.</a:t>
          </a:r>
          <a:r>
            <a:rPr lang="en-US" sz="1100" dirty="0"/>
            <a:t> The gasoline strategy yielded an annualized return of </a:t>
          </a:r>
          <a:r>
            <a:rPr lang="en-US" sz="1100" b="1" dirty="0">
              <a:solidFill>
                <a:srgbClr val="00B050"/>
              </a:solidFill>
            </a:rPr>
            <a:t>43.9% </a:t>
          </a:r>
          <a:r>
            <a:rPr lang="en-US" sz="1100" b="0" dirty="0"/>
            <a:t>relative to its underlying commodity at </a:t>
          </a:r>
          <a:r>
            <a:rPr lang="en-US" sz="1100" b="0" i="1" dirty="0"/>
            <a:t>23.8% </a:t>
          </a:r>
          <a:r>
            <a:rPr lang="en-US" sz="1100" b="0" dirty="0"/>
            <a:t>for the same period. Both strategies out-performed the broader markets considerably, with the S&amp;P 500 Equal Weighted Energy ETF returning </a:t>
          </a:r>
          <a:r>
            <a:rPr lang="en-US" sz="1100" b="0" dirty="0">
              <a:solidFill>
                <a:schemeClr val="accent2"/>
              </a:solidFill>
            </a:rPr>
            <a:t>3.4% </a:t>
          </a:r>
          <a:r>
            <a:rPr lang="en-US" sz="1100" b="0" dirty="0"/>
            <a:t>for the period.</a:t>
          </a:r>
        </a:p>
      </dgm:t>
    </dgm:pt>
    <dgm:pt modelId="{E58ACA27-7311-49ED-B873-4228AAB7F0D5}" type="parTrans" cxnId="{8A99E4A2-6DC5-475C-B54B-71E8F18BEF9A}">
      <dgm:prSet/>
      <dgm:spPr/>
      <dgm:t>
        <a:bodyPr/>
        <a:lstStyle/>
        <a:p>
          <a:endParaRPr lang="en-US"/>
        </a:p>
      </dgm:t>
    </dgm:pt>
    <dgm:pt modelId="{760AF869-44F8-4F76-81B9-C7DA2D7F09E4}" type="sibTrans" cxnId="{8A99E4A2-6DC5-475C-B54B-71E8F18BEF9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pt>
    <dgm:pt modelId="{4D90626B-35E9-4FCD-A2D4-3BAD3841DBB7}" type="pres">
      <dgm:prSet presAssocID="{4226681F-B7A0-48D8-9844-42271360E446}" presName="descendantText" presStyleLbl="alignAcc1" presStyleIdx="0" presStyleCnt="4" custLinFactNeighborX="288" custLinFactNeighborY="-2991">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pt>
    <dgm:pt modelId="{D4107748-EE1C-4815-8100-F435BBAEED32}" type="pres">
      <dgm:prSet presAssocID="{D1F50C6E-7747-4121-B892-8671F9720B47}" presName="descendantText" presStyleLbl="alignAcc1" presStyleIdx="1" presStyleCnt="4" custScaleY="133532">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pt>
    <dgm:pt modelId="{5E30F5A9-E108-464C-AA8B-EBC7E77C68C6}" type="pres">
      <dgm:prSet presAssocID="{B80F8762-0DF0-4D5A-BB14-AF15D83D3B24}" presName="descendantText" presStyleLbl="alignAcc1" presStyleIdx="2" presStyleCnt="4" custScaleY="121871">
        <dgm:presLayoutVars>
          <dgm:bulletEnabled val="1"/>
        </dgm:presLayoutVars>
      </dgm:prSet>
      <dgm:spPr/>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pt>
    <dgm:pt modelId="{0B8C65E2-C2C6-4797-9F6A-650661F29C65}" type="pres">
      <dgm:prSet presAssocID="{09DC3DB2-2131-41C3-9B81-D5F27CCFE784}" presName="descendantText" presStyleLbl="alignAcc1" presStyleIdx="3" presStyleCnt="4">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57C86A5B-EF8B-45BA-9F1B-8E521240F07A}" srcId="{B1A56935-3ECF-4519-B5CA-3D1A7798DC34}" destId="{09DC3DB2-2131-41C3-9B81-D5F27CCFE784}" srcOrd="3" destOrd="0" parTransId="{7E378973-9E6B-44B4-9112-DCC11CE85751}" sibTransId="{4769BA53-A91F-4A52-A255-EFF44AB29BFE}"/>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8A99E4A2-6DC5-475C-B54B-71E8F18BEF9A}" srcId="{09DC3DB2-2131-41C3-9B81-D5F27CCFE784}" destId="{BD5AD6DD-F7FE-4AF5-BC0E-2B3DDC6B9C8B}" srcOrd="0" destOrd="0" parTransId="{E58ACA27-7311-49ED-B873-4228AAB7F0D5}" sibTransId="{760AF869-44F8-4F76-81B9-C7DA2D7F09E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745188D7-FD45-4766-9EF5-44F5B34D8CEE}" type="presOf" srcId="{09DC3DB2-2131-41C3-9B81-D5F27CCFE784}" destId="{226E383E-C786-463B-A44F-AB38B93A99C4}"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73133FE8-42B3-4B2E-9CE8-24C841908392}" type="presOf" srcId="{BD5AD6DD-F7FE-4AF5-BC0E-2B3DDC6B9C8B}" destId="{0B8C65E2-C2C6-4797-9F6A-650661F29C65}"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Week 1​-​2 | Project Definition and Scope </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Week 3 | Project Goals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Week 4-6 | Initial Findings </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Week 7-9 | Final Recommendations and Executive Summary</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Week 10 | Presentation to Project Stakeholders</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pt>
    <dgm:pt modelId="{46DF3E24-458A-46C5-BD50-8AECC549CBE8}" type="pres">
      <dgm:prSet presAssocID="{FCE5B468-A204-4C02-B086-F8DC01D5FD2B}" presName="parentText" presStyleLbl="node1" presStyleIdx="0" presStyleCnt="5" custScaleX="125746" custLinFactNeighborX="-7907" custLinFactNeighborY="1993">
        <dgm:presLayoutVars>
          <dgm:chMax val="0"/>
          <dgm:bulletEnabled val="1"/>
        </dgm:presLayoutVars>
      </dgm:prSet>
      <dgm:spPr/>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pt>
    <dgm:pt modelId="{5CFE2A6B-406F-4F9D-AB17-0473485F2091}" type="pres">
      <dgm:prSet presAssocID="{B2CB8C44-58ED-4971-94C9-1767BB50FBCF}" presName="parentText" presStyleLbl="node1" presStyleIdx="1" presStyleCnt="5" custScaleX="105377">
        <dgm:presLayoutVars>
          <dgm:chMax val="0"/>
          <dgm:bulletEnabled val="1"/>
        </dgm:presLayoutVars>
      </dgm:prSet>
      <dgm:spPr/>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pt>
    <dgm:pt modelId="{2DE3CC3F-7225-4065-B0C0-EF178C9BBD00}" type="pres">
      <dgm:prSet presAssocID="{3DDEFCCB-6E98-49C7-81D2-B94457DDA957}" presName="parentText" presStyleLbl="node1" presStyleIdx="2" presStyleCnt="5">
        <dgm:presLayoutVars>
          <dgm:chMax val="0"/>
          <dgm:bulletEnabled val="1"/>
        </dgm:presLayoutVars>
      </dgm:prSet>
      <dgm:spPr/>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pt>
    <dgm:pt modelId="{BFBE20F3-7307-4906-AFF2-EFE7A9C2B257}" type="pres">
      <dgm:prSet presAssocID="{B6122EEB-00EA-4670-A318-1D723590598C}" presName="parentText" presStyleLbl="node1" presStyleIdx="3" presStyleCnt="5">
        <dgm:presLayoutVars>
          <dgm:chMax val="0"/>
          <dgm:bulletEnabled val="1"/>
        </dgm:presLayoutVars>
      </dgm:prSet>
      <dgm:spPr/>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pt>
    <dgm:pt modelId="{1F9EA5AA-761F-4988-BD3F-549673776E7B}" type="pres">
      <dgm:prSet presAssocID="{3FAB7641-8537-4FED-A601-BF6686229087}" presName="parentText" presStyleLbl="node1" presStyleIdx="4" presStyleCnt="5">
        <dgm:presLayoutVars>
          <dgm:chMax val="0"/>
          <dgm:bulletEnabled val="1"/>
        </dgm:presLayoutVars>
      </dgm:prSet>
      <dgm:spPr/>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2F40C21B-0139-4CF6-B5BA-1F8BB71C602D}" type="presOf" srcId="{3DDEFCCB-6E98-49C7-81D2-B94457DDA957}" destId="{0EF9E02A-0854-47BC-953D-73D90FC7AC67}" srcOrd="0" destOrd="0" presId="urn:microsoft.com/office/officeart/2005/8/layout/list1"/>
    <dgm:cxn modelId="{5A48B933-E274-4768-8255-74E351CEC09A}" type="presOf" srcId="{3C0A8D00-8AE8-457D-A234-7580BF51E8F8}" destId="{E503CA15-50D7-4F39-87BC-BF707D4B75B3}"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694523A-E967-4AE0-9B14-6893718FCB90}" type="presOf" srcId="{3FAB7641-8537-4FED-A601-BF6686229087}" destId="{6FC24BF0-5840-4EA7-AC96-50AF35E8F46D}"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AB57A2C4-B981-4291-ADA0-316A406DBBB6}" type="presOf" srcId="{FCE5B468-A204-4C02-B086-F8DC01D5FD2B}" destId="{46DF3E24-458A-46C5-BD50-8AECC549CBE8}" srcOrd="1"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072DA5DF-2CC6-4DD8-9B44-97DA92BF31E5}" type="presOf" srcId="{3DDEFCCB-6E98-49C7-81D2-B94457DDA957}" destId="{2DE3CC3F-7225-4065-B0C0-EF178C9BBD00}"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FB96C4EF-9E86-4F0A-8E64-D5A815CC76E0}" type="presOf" srcId="{B6122EEB-00EA-4670-A318-1D723590598C}" destId="{BFBE20F3-7307-4906-AFF2-EFE7A9C2B257}"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1 – continue to review strategies and find the best two based on back tested returns</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2 – Polish up initial findings and create a final report for the CEO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3 – Complete mobile design and development</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4 – Complete dashboard design and development</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5 – Present findings to CEO</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pt>
    <dgm:pt modelId="{46DF3E24-458A-46C5-BD50-8AECC549CBE8}" type="pres">
      <dgm:prSet presAssocID="{FCE5B468-A204-4C02-B086-F8DC01D5FD2B}" presName="parentText" presStyleLbl="node1" presStyleIdx="0" presStyleCnt="5" custScaleX="119266" custLinFactNeighborX="-7907" custLinFactNeighborY="1993">
        <dgm:presLayoutVars>
          <dgm:chMax val="0"/>
          <dgm:bulletEnabled val="1"/>
        </dgm:presLayoutVars>
      </dgm:prSet>
      <dgm:spPr/>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pt>
    <dgm:pt modelId="{5CFE2A6B-406F-4F9D-AB17-0473485F2091}" type="pres">
      <dgm:prSet presAssocID="{B2CB8C44-58ED-4971-94C9-1767BB50FBCF}" presName="parentText" presStyleLbl="node1" presStyleIdx="1" presStyleCnt="5" custScaleX="118645">
        <dgm:presLayoutVars>
          <dgm:chMax val="0"/>
          <dgm:bulletEnabled val="1"/>
        </dgm:presLayoutVars>
      </dgm:prSet>
      <dgm:spPr/>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pt>
    <dgm:pt modelId="{2DE3CC3F-7225-4065-B0C0-EF178C9BBD00}" type="pres">
      <dgm:prSet presAssocID="{3DDEFCCB-6E98-49C7-81D2-B94457DDA957}" presName="parentText" presStyleLbl="node1" presStyleIdx="2" presStyleCnt="5" custScaleX="118142">
        <dgm:presLayoutVars>
          <dgm:chMax val="0"/>
          <dgm:bulletEnabled val="1"/>
        </dgm:presLayoutVars>
      </dgm:prSet>
      <dgm:spPr/>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pt>
    <dgm:pt modelId="{BFBE20F3-7307-4906-AFF2-EFE7A9C2B257}" type="pres">
      <dgm:prSet presAssocID="{B6122EEB-00EA-4670-A318-1D723590598C}" presName="parentText" presStyleLbl="node1" presStyleIdx="3" presStyleCnt="5" custScaleX="118044">
        <dgm:presLayoutVars>
          <dgm:chMax val="0"/>
          <dgm:bulletEnabled val="1"/>
        </dgm:presLayoutVars>
      </dgm:prSet>
      <dgm:spPr/>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pt>
    <dgm:pt modelId="{1F9EA5AA-761F-4988-BD3F-549673776E7B}" type="pres">
      <dgm:prSet presAssocID="{3FAB7641-8537-4FED-A601-BF6686229087}" presName="parentText" presStyleLbl="node1" presStyleIdx="4" presStyleCnt="5" custScaleX="118840">
        <dgm:presLayoutVars>
          <dgm:chMax val="0"/>
          <dgm:bulletEnabled val="1"/>
        </dgm:presLayoutVars>
      </dgm:prSet>
      <dgm:spPr/>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2F40C21B-0139-4CF6-B5BA-1F8BB71C602D}" type="presOf" srcId="{3DDEFCCB-6E98-49C7-81D2-B94457DDA957}" destId="{0EF9E02A-0854-47BC-953D-73D90FC7AC67}" srcOrd="0" destOrd="0" presId="urn:microsoft.com/office/officeart/2005/8/layout/list1"/>
    <dgm:cxn modelId="{5A48B933-E274-4768-8255-74E351CEC09A}" type="presOf" srcId="{3C0A8D00-8AE8-457D-A234-7580BF51E8F8}" destId="{E503CA15-50D7-4F39-87BC-BF707D4B75B3}"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694523A-E967-4AE0-9B14-6893718FCB90}" type="presOf" srcId="{3FAB7641-8537-4FED-A601-BF6686229087}" destId="{6FC24BF0-5840-4EA7-AC96-50AF35E8F46D}"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AB57A2C4-B981-4291-ADA0-316A406DBBB6}" type="presOf" srcId="{FCE5B468-A204-4C02-B086-F8DC01D5FD2B}" destId="{46DF3E24-458A-46C5-BD50-8AECC549CBE8}" srcOrd="1"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072DA5DF-2CC6-4DD8-9B44-97DA92BF31E5}" type="presOf" srcId="{3DDEFCCB-6E98-49C7-81D2-B94457DDA957}" destId="{2DE3CC3F-7225-4065-B0C0-EF178C9BBD00}"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FB96C4EF-9E86-4F0A-8E64-D5A815CC76E0}" type="presOf" srcId="{B6122EEB-00EA-4670-A318-1D723590598C}" destId="{BFBE20F3-7307-4906-AFF2-EFE7A9C2B257}"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Competition</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 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Execution</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 To execute our strategy, we will download futures contract pricing data, along with data from the Department of Energy.  We will then analyze futures contract curves, accounting for contango and backwardation.  During our EDA we will also explore various technical indicators, along with correlations.  During data preparation we will remove outliers and fill in missing values. The trading strategy will be executed using automated trading algorithms.  We will display and track results in a dashboard and mobile application.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Financials</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 The team is seeking a commitment for the initial capital raise at $10 MM, per strategy.</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The Team</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4E94A561-E8C1-4316-90C6-3DAC320A9ED0}">
      <dgm:prSet custT="1"/>
      <dgm:spPr/>
      <dgm:t>
        <a:bodyPr/>
        <a:lstStyle/>
        <a:p>
          <a:r>
            <a:rPr lang="en-US" sz="1100" dirty="0"/>
            <a:t> The team brings a wide range of experience in finance, and analytics.  Andrius, Brandon, Josh, and Tate all met at the prestigious MS in  Data Science program at Northwestern University, and will all graduate at the end of this year. </a:t>
          </a:r>
        </a:p>
      </dgm:t>
    </dgm:pt>
    <dgm:pt modelId="{1A3A8185-24CE-4505-A060-CD371E952813}" type="parTrans" cxnId="{519E74CC-069A-4B81-A43E-47300EC53B31}">
      <dgm:prSet/>
      <dgm:spPr/>
      <dgm:t>
        <a:bodyPr/>
        <a:lstStyle/>
        <a:p>
          <a:endParaRPr lang="en-US"/>
        </a:p>
      </dgm:t>
    </dgm:pt>
    <dgm:pt modelId="{6C336F3A-3283-4A66-BB6D-CC3EFD7E8BE8}" type="sibTrans" cxnId="{519E74CC-069A-4B81-A43E-47300EC53B31}">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pt>
    <dgm:pt modelId="{4D90626B-35E9-4FCD-A2D4-3BAD3841DBB7}" type="pres">
      <dgm:prSet presAssocID="{4226681F-B7A0-48D8-9844-42271360E446}" presName="descendantText" presStyleLbl="alignAcc1" presStyleIdx="0" presStyleCnt="4" custScaleY="122032" custLinFactNeighborY="-1436">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pt>
    <dgm:pt modelId="{D4107748-EE1C-4815-8100-F435BBAEED32}" type="pres">
      <dgm:prSet presAssocID="{D1F50C6E-7747-4121-B892-8671F9720B47}" presName="descendantText" presStyleLbl="alignAcc1" presStyleIdx="1" presStyleCnt="4" custScaleY="119829">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pt>
    <dgm:pt modelId="{5E30F5A9-E108-464C-AA8B-EBC7E77C68C6}" type="pres">
      <dgm:prSet presAssocID="{B80F8762-0DF0-4D5A-BB14-AF15D83D3B24}" presName="descendantText" presStyleLbl="alignAcc1" presStyleIdx="2" presStyleCnt="4" custScaleY="89544">
        <dgm:presLayoutVars>
          <dgm:bulletEnabled val="1"/>
        </dgm:presLayoutVars>
      </dgm:prSet>
      <dgm:spPr/>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pt>
    <dgm:pt modelId="{0B8C65E2-C2C6-4797-9F6A-650661F29C65}" type="pres">
      <dgm:prSet presAssocID="{09DC3DB2-2131-41C3-9B81-D5F27CCFE784}" presName="descendantText" presStyleLbl="alignAcc1" presStyleIdx="3" presStyleCnt="4">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EC46DA26-02E2-4240-8CF3-C7B7098EDB24}" type="presOf" srcId="{4E94A561-E8C1-4316-90C6-3DAC320A9ED0}" destId="{0B8C65E2-C2C6-4797-9F6A-650661F29C65}" srcOrd="0" destOrd="0" presId="urn:microsoft.com/office/officeart/2005/8/layout/chevron2"/>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57C86A5B-EF8B-45BA-9F1B-8E521240F07A}" srcId="{B1A56935-3ECF-4519-B5CA-3D1A7798DC34}" destId="{09DC3DB2-2131-41C3-9B81-D5F27CCFE784}" srcOrd="3" destOrd="0" parTransId="{7E378973-9E6B-44B4-9112-DCC11CE85751}" sibTransId="{4769BA53-A91F-4A52-A255-EFF44AB29BFE}"/>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519E74CC-069A-4B81-A43E-47300EC53B31}" srcId="{09DC3DB2-2131-41C3-9B81-D5F27CCFE784}" destId="{4E94A561-E8C1-4316-90C6-3DAC320A9ED0}" srcOrd="0" destOrd="0" parTransId="{1A3A8185-24CE-4505-A060-CD371E952813}" sibTransId="{6C336F3A-3283-4A66-BB6D-CC3EFD7E8BE8}"/>
    <dgm:cxn modelId="{745188D7-FD45-4766-9EF5-44F5B34D8CEE}" type="presOf" srcId="{09DC3DB2-2131-41C3-9B81-D5F27CCFE784}" destId="{226E383E-C786-463B-A44F-AB38B93A99C4}"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200" dirty="0"/>
            <a:t>Modeling</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D1F50C6E-7747-4121-B892-8671F9720B47}">
      <dgm:prSet phldrT="[Text]" custT="1"/>
      <dgm:spPr/>
      <dgm:t>
        <a:bodyPr/>
        <a:lstStyle/>
        <a:p>
          <a:r>
            <a:rPr lang="en-US" sz="1200" dirty="0"/>
            <a:t>Evaluation</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a:solidFill>
          <a:schemeClr val="bg1">
            <a:alpha val="90000"/>
          </a:schemeClr>
        </a:solidFill>
      </dgm:spPr>
      <dgm:t>
        <a:bodyPr/>
        <a:lstStyle/>
        <a:p>
          <a:r>
            <a:rPr lang="en-US" sz="1100" dirty="0"/>
            <a:t> Standard model fit parameters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B80F8762-0DF0-4D5A-BB14-AF15D83D3B24}">
      <dgm:prSet phldrT="[Text]" custT="1"/>
      <dgm:spPr/>
      <dgm:t>
        <a:bodyPr/>
        <a:lstStyle/>
        <a:p>
          <a:r>
            <a:rPr lang="en-US" sz="1200" dirty="0"/>
            <a:t>Visualization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custT="1"/>
      <dgm:spPr/>
      <dgm:t>
        <a:bodyPr/>
        <a:lstStyle/>
        <a:p>
          <a:r>
            <a:rPr lang="en-US" sz="1100" dirty="0"/>
            <a:t> Dashboard Development</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7F3524BE-FC14-4DF0-83F2-FB73ECD2B227}">
      <dgm:prSet phldrT="[Text]" custT="1"/>
      <dgm:spPr>
        <a:solidFill>
          <a:schemeClr val="bg1">
            <a:alpha val="90000"/>
          </a:schemeClr>
        </a:solidFill>
      </dgm:spPr>
      <dgm:t>
        <a:bodyPr/>
        <a:lstStyle/>
        <a:p>
          <a:r>
            <a:rPr lang="en-US" sz="1100" dirty="0"/>
            <a:t> Build backtesting framework for real world signal and pattern evaluation</a:t>
          </a:r>
        </a:p>
      </dgm:t>
    </dgm:pt>
    <dgm:pt modelId="{481F85B8-4A0D-4195-9C4E-39080DB84C56}" type="parTrans" cxnId="{2C4B2CC2-8DD7-4AF5-B6A7-4EACE429234E}">
      <dgm:prSet/>
      <dgm:spPr/>
      <dgm:t>
        <a:bodyPr/>
        <a:lstStyle/>
        <a:p>
          <a:endParaRPr lang="en-US"/>
        </a:p>
      </dgm:t>
    </dgm:pt>
    <dgm:pt modelId="{DD874998-0F33-48D0-AA8F-A25D21771631}" type="sibTrans" cxnId="{2C4B2CC2-8DD7-4AF5-B6A7-4EACE429234E}">
      <dgm:prSet/>
      <dgm:spPr/>
      <dgm:t>
        <a:bodyPr/>
        <a:lstStyle/>
        <a:p>
          <a:endParaRPr lang="en-US"/>
        </a:p>
      </dgm:t>
    </dgm:pt>
    <dgm:pt modelId="{8AE0F755-B875-4ABE-82AB-9741A56185B8}">
      <dgm:prSet phldrT="[Text]" custT="1"/>
      <dgm:spPr/>
      <dgm:t>
        <a:bodyPr/>
        <a:lstStyle/>
        <a:p>
          <a:r>
            <a:rPr lang="en-US" sz="1100" dirty="0"/>
            <a:t> Mobile Application Development</a:t>
          </a:r>
        </a:p>
      </dgm:t>
    </dgm:pt>
    <dgm:pt modelId="{6C74A136-61C1-4166-95BE-87108C627FB9}" type="parTrans" cxnId="{A95BCE12-B584-46C2-8178-5D72404C415F}">
      <dgm:prSet/>
      <dgm:spPr/>
      <dgm:t>
        <a:bodyPr/>
        <a:lstStyle/>
        <a:p>
          <a:endParaRPr lang="en-US"/>
        </a:p>
      </dgm:t>
    </dgm:pt>
    <dgm:pt modelId="{407817DD-35DE-4179-A8E2-8ABAE17BE80A}" type="sibTrans" cxnId="{A95BCE12-B584-46C2-8178-5D72404C415F}">
      <dgm:prSet/>
      <dgm:spPr/>
      <dgm:t>
        <a:bodyPr/>
        <a:lstStyle/>
        <a:p>
          <a:endParaRPr lang="en-US"/>
        </a:p>
      </dgm:t>
    </dgm:pt>
    <dgm:pt modelId="{A91B9B69-129F-4931-A2E7-730DF0F43750}">
      <dgm:prSet phldrT="[Text]" custT="1"/>
      <dgm:spPr/>
      <dgm:t>
        <a:bodyPr/>
        <a:lstStyle/>
        <a:p>
          <a:r>
            <a:rPr lang="en-US" sz="1100" dirty="0"/>
            <a:t> Neural Network(specifically LSTM) – price activity</a:t>
          </a:r>
        </a:p>
      </dgm:t>
    </dgm:pt>
    <dgm:pt modelId="{E10170DA-6DA0-4D07-9323-6EE1D73D21CC}" type="sibTrans" cxnId="{A04ED59B-E0EF-4FF4-8240-01D9A7161C7C}">
      <dgm:prSet/>
      <dgm:spPr/>
      <dgm:t>
        <a:bodyPr/>
        <a:lstStyle/>
        <a:p>
          <a:endParaRPr lang="en-US"/>
        </a:p>
      </dgm:t>
    </dgm:pt>
    <dgm:pt modelId="{3A36EA6B-9C38-4958-B90B-BFB9717DCD97}" type="parTrans" cxnId="{A04ED59B-E0EF-4FF4-8240-01D9A7161C7C}">
      <dgm:prSet/>
      <dgm:spPr/>
      <dgm:t>
        <a:bodyPr/>
        <a:lstStyle/>
        <a:p>
          <a:endParaRPr lang="en-US"/>
        </a:p>
      </dgm:t>
    </dgm:pt>
    <dgm:pt modelId="{BB6ED573-97D0-4CAB-969A-A8A484A5B3BA}">
      <dgm:prSet phldrT="[Text]" custT="1"/>
      <dgm:spPr/>
      <dgm:t>
        <a:bodyPr/>
        <a:lstStyle/>
        <a:p>
          <a:r>
            <a:rPr lang="en-US" sz="1100" dirty="0"/>
            <a:t> Random Forest for classification of signal direction</a:t>
          </a:r>
        </a:p>
      </dgm:t>
    </dgm:pt>
    <dgm:pt modelId="{2249E152-D7C5-4FFB-839A-07EDC6ACF09B}" type="sibTrans" cxnId="{ABEB3EE6-255D-43A6-B38F-D2C2009332EE}">
      <dgm:prSet/>
      <dgm:spPr/>
      <dgm:t>
        <a:bodyPr/>
        <a:lstStyle/>
        <a:p>
          <a:endParaRPr lang="en-US"/>
        </a:p>
      </dgm:t>
    </dgm:pt>
    <dgm:pt modelId="{894ADA48-D35D-4797-A12B-BC9C1A7E45FB}" type="parTrans" cxnId="{ABEB3EE6-255D-43A6-B38F-D2C2009332EE}">
      <dgm:prSet/>
      <dgm:spPr/>
      <dgm:t>
        <a:bodyPr/>
        <a:lstStyle/>
        <a:p>
          <a:endParaRPr lang="en-US"/>
        </a:p>
      </dgm:t>
    </dgm:pt>
    <dgm:pt modelId="{4AC3D84B-8DEB-4273-9C82-DD389BAA6A96}">
      <dgm:prSet phldrT="[Text]" custT="1"/>
      <dgm:spPr/>
      <dgm:t>
        <a:bodyPr/>
        <a:lstStyle/>
        <a:p>
          <a:r>
            <a:rPr lang="en-US" sz="1100" dirty="0"/>
            <a:t> Logistic Regression for signal direction</a:t>
          </a:r>
        </a:p>
      </dgm:t>
    </dgm:pt>
    <dgm:pt modelId="{026BA136-6CF5-4D8E-B6DA-0E95FF081FF1}" type="sibTrans" cxnId="{5E0207E2-3449-4834-AB94-ED4C7F28C85B}">
      <dgm:prSet/>
      <dgm:spPr/>
      <dgm:t>
        <a:bodyPr/>
        <a:lstStyle/>
        <a:p>
          <a:endParaRPr lang="en-US"/>
        </a:p>
      </dgm:t>
    </dgm:pt>
    <dgm:pt modelId="{5309B30C-D473-4B48-8B1F-1FC947BAFF63}" type="parTrans" cxnId="{5E0207E2-3449-4834-AB94-ED4C7F28C85B}">
      <dgm:prSet/>
      <dgm:spPr/>
      <dgm:t>
        <a:bodyPr/>
        <a:lstStyle/>
        <a:p>
          <a:endParaRPr lang="en-US"/>
        </a:p>
      </dgm:t>
    </dgm:pt>
    <dgm:pt modelId="{CC25B04F-BD03-43FA-B50D-1AC87622AD29}">
      <dgm:prSet phldrT="[Text]" custT="1"/>
      <dgm:spPr/>
      <dgm:t>
        <a:bodyPr/>
        <a:lstStyle/>
        <a:p>
          <a:r>
            <a:rPr lang="en-US" sz="1100" dirty="0"/>
            <a:t> Linear Regression for price activity</a:t>
          </a:r>
        </a:p>
      </dgm:t>
    </dgm:pt>
    <dgm:pt modelId="{605AE3A5-DE6B-41EA-9000-5F5C4E9A4A7E}" type="sibTrans" cxnId="{688DF036-5050-40F9-AFF6-4EB36E6FA817}">
      <dgm:prSet/>
      <dgm:spPr/>
      <dgm:t>
        <a:bodyPr/>
        <a:lstStyle/>
        <a:p>
          <a:endParaRPr lang="en-US"/>
        </a:p>
      </dgm:t>
    </dgm:pt>
    <dgm:pt modelId="{5FDB002C-26CB-4C69-9829-A696F9877E2C}" type="parTrans" cxnId="{688DF036-5050-40F9-AFF6-4EB36E6FA817}">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custScaleY="100000" custLinFactNeighborY="137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custScaleY="103520" custLinFactNeighborX="0" custLinFactNeighborY="-1260">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A95BCE12-B584-46C2-8178-5D72404C415F}" srcId="{B80F8762-0DF0-4D5A-BB14-AF15D83D3B24}" destId="{8AE0F755-B875-4ABE-82AB-9741A56185B8}" srcOrd="1" destOrd="0" parTransId="{6C74A136-61C1-4166-95BE-87108C627FB9}" sibTransId="{407817DD-35DE-4179-A8E2-8ABAE17BE80A}"/>
    <dgm:cxn modelId="{77572020-4584-4D25-81D4-BBA6139C470B}" type="presOf" srcId="{8AE0F755-B875-4ABE-82AB-9741A56185B8}" destId="{5E30F5A9-E108-464C-AA8B-EBC7E77C68C6}" srcOrd="0" destOrd="1" presId="urn:microsoft.com/office/officeart/2005/8/layout/chevron2"/>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688DF036-5050-40F9-AFF6-4EB36E6FA817}" srcId="{4226681F-B7A0-48D8-9844-42271360E446}" destId="{CC25B04F-BD03-43FA-B50D-1AC87622AD29}" srcOrd="3" destOrd="0" parTransId="{5FDB002C-26CB-4C69-9829-A696F9877E2C}" sibTransId="{605AE3A5-DE6B-41EA-9000-5F5C4E9A4A7E}"/>
    <dgm:cxn modelId="{B987664A-E221-4D4B-B416-5868D367386D}" type="presOf" srcId="{CC25B04F-BD03-43FA-B50D-1AC87622AD29}" destId="{4D90626B-35E9-4FCD-A2D4-3BAD3841DBB7}" srcOrd="0" destOrd="3"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46A8C4BD-D6A7-403A-92D7-95025CD9A51B}" type="presOf" srcId="{7F3524BE-FC14-4DF0-83F2-FB73ECD2B227}" destId="{D4107748-EE1C-4815-8100-F435BBAEED32}" srcOrd="0" destOrd="1" presId="urn:microsoft.com/office/officeart/2005/8/layout/chevron2"/>
    <dgm:cxn modelId="{2C4B2CC2-8DD7-4AF5-B6A7-4EACE429234E}" srcId="{D1F50C6E-7747-4121-B892-8671F9720B47}" destId="{7F3524BE-FC14-4DF0-83F2-FB73ECD2B227}" srcOrd="1" destOrd="0" parTransId="{481F85B8-4A0D-4195-9C4E-39080DB84C56}" sibTransId="{DD874998-0F33-48D0-AA8F-A25D21771631}"/>
    <dgm:cxn modelId="{F79245C3-955A-48F4-BCE2-6AE1D6745E13}" type="presOf" srcId="{4AC3D84B-8DEB-4273-9C82-DD389BAA6A96}" destId="{4D90626B-35E9-4FCD-A2D4-3BAD3841DBB7}" srcOrd="0" destOrd="2" presId="urn:microsoft.com/office/officeart/2005/8/layout/chevron2"/>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5566E8DC-FBB4-43C4-A526-3E60976CF5E4}" type="presOf" srcId="{BB6ED573-97D0-4CAB-969A-A8A484A5B3BA}" destId="{4D90626B-35E9-4FCD-A2D4-3BAD3841DBB7}" srcOrd="0" destOrd="1" presId="urn:microsoft.com/office/officeart/2005/8/layout/chevron2"/>
    <dgm:cxn modelId="{5E0207E2-3449-4834-AB94-ED4C7F28C85B}" srcId="{4226681F-B7A0-48D8-9844-42271360E446}" destId="{4AC3D84B-8DEB-4273-9C82-DD389BAA6A96}" srcOrd="2" destOrd="0" parTransId="{5309B30C-D473-4B48-8B1F-1FC947BAFF63}" sibTransId="{026BA136-6CF5-4D8E-B6DA-0E95FF081FF1}"/>
    <dgm:cxn modelId="{ABEB3EE6-255D-43A6-B38F-D2C2009332EE}" srcId="{4226681F-B7A0-48D8-9844-42271360E446}" destId="{BB6ED573-97D0-4CAB-969A-A8A484A5B3BA}" srcOrd="1" destOrd="0" parTransId="{894ADA48-D35D-4797-A12B-BC9C1A7E45FB}" sibTransId="{2249E152-D7C5-4FFB-839A-07EDC6ACF09B}"/>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dgm:spPr/>
      <dgm:t>
        <a:bodyPr/>
        <a:lstStyle/>
        <a:p>
          <a:r>
            <a:rPr lang="en-US" dirty="0"/>
            <a:t>Data Collection</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A91B9B69-129F-4931-A2E7-730DF0F43750}">
      <dgm:prSet phldrT="[Text]" custT="1"/>
      <dgm:spPr/>
      <dgm:t>
        <a:bodyPr/>
        <a:lstStyle/>
        <a:p>
          <a:r>
            <a:rPr lang="en-US" sz="1100" dirty="0"/>
            <a:t> Data warehouse server to archive global index data.</a:t>
          </a:r>
        </a:p>
      </dgm:t>
    </dgm:pt>
    <dgm:pt modelId="{3A36EA6B-9C38-4958-B90B-BFB9717DCD97}" type="parTrans" cxnId="{A04ED59B-E0EF-4FF4-8240-01D9A7161C7C}">
      <dgm:prSet/>
      <dgm:spPr/>
      <dgm:t>
        <a:bodyPr/>
        <a:lstStyle/>
        <a:p>
          <a:endParaRPr lang="en-US"/>
        </a:p>
      </dgm:t>
    </dgm:pt>
    <dgm:pt modelId="{E10170DA-6DA0-4D07-9323-6EE1D73D21CC}" type="sibTrans" cxnId="{A04ED59B-E0EF-4FF4-8240-01D9A7161C7C}">
      <dgm:prSet/>
      <dgm:spPr/>
      <dgm:t>
        <a:bodyPr/>
        <a:lstStyle/>
        <a:p>
          <a:endParaRPr lang="en-US"/>
        </a:p>
      </dgm:t>
    </dgm:pt>
    <dgm:pt modelId="{D1F50C6E-7747-4121-B892-8671F9720B47}">
      <dgm:prSet phldrT="[Text]"/>
      <dgm:spPr/>
      <dgm:t>
        <a:bodyPr/>
        <a:lstStyle/>
        <a:p>
          <a:r>
            <a:rPr lang="en-US" dirty="0"/>
            <a:t>Data Analysis &amp; Understanding</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dgm:t>
        <a:bodyPr/>
        <a:lstStyle/>
        <a:p>
          <a:r>
            <a:rPr lang="en-US" sz="1100" dirty="0"/>
            <a:t> Analyze future contract curves.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12DDAAA5-5CEA-4AC5-8422-131FAF135755}">
      <dgm:prSet phldrT="[Text]" custT="1"/>
      <dgm:spPr/>
      <dgm:t>
        <a:bodyPr/>
        <a:lstStyle/>
        <a:p>
          <a:r>
            <a:rPr lang="en-US" sz="1100" dirty="0"/>
            <a:t> Analyze correlations (Pearson’s, Spearman’s and Tau’s).</a:t>
          </a:r>
        </a:p>
      </dgm:t>
    </dgm:pt>
    <dgm:pt modelId="{10C2FFF6-0E39-47BB-A9F1-670E2378B03F}" type="parTrans" cxnId="{796C6FFD-9055-4D4F-AB80-5713C5D7AF8A}">
      <dgm:prSet/>
      <dgm:spPr/>
      <dgm:t>
        <a:bodyPr/>
        <a:lstStyle/>
        <a:p>
          <a:endParaRPr lang="en-US"/>
        </a:p>
      </dgm:t>
    </dgm:pt>
    <dgm:pt modelId="{BDB2339D-F039-4FAB-A3F9-A0945CE46C89}" type="sibTrans" cxnId="{796C6FFD-9055-4D4F-AB80-5713C5D7AF8A}">
      <dgm:prSet/>
      <dgm:spPr/>
      <dgm:t>
        <a:bodyPr/>
        <a:lstStyle/>
        <a:p>
          <a:endParaRPr lang="en-US"/>
        </a:p>
      </dgm:t>
    </dgm:pt>
    <dgm:pt modelId="{B80F8762-0DF0-4D5A-BB14-AF15D83D3B24}">
      <dgm:prSet phldrT="[Text]"/>
      <dgm:spPr/>
      <dgm:t>
        <a:bodyPr/>
        <a:lstStyle/>
        <a:p>
          <a:r>
            <a:rPr lang="en-US"/>
            <a:t>Data Preparation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dgm:spPr/>
      <dgm:t>
        <a:bodyPr/>
        <a:lstStyle/>
        <a:p>
          <a:r>
            <a:rPr lang="en-US" dirty="0"/>
            <a:t> Outlier Detection.</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B73EAB4A-301C-4876-98D7-879EE3F629E5}">
      <dgm:prSet phldrT="[Text]"/>
      <dgm:spPr/>
      <dgm:t>
        <a:bodyPr/>
        <a:lstStyle/>
        <a:p>
          <a:r>
            <a:rPr lang="en-US" dirty="0"/>
            <a:t> Fill missing values</a:t>
          </a:r>
        </a:p>
      </dgm:t>
    </dgm:pt>
    <dgm:pt modelId="{CB8FF83C-4533-49A9-A924-1813B7D36B3B}" type="parTrans" cxnId="{2B5C2A78-16CA-49E3-9C75-9EA65602EF2F}">
      <dgm:prSet/>
      <dgm:spPr/>
      <dgm:t>
        <a:bodyPr/>
        <a:lstStyle/>
        <a:p>
          <a:endParaRPr lang="en-US"/>
        </a:p>
      </dgm:t>
    </dgm:pt>
    <dgm:pt modelId="{EFE154C9-2252-4E86-BBEA-90D1144C22A8}" type="sibTrans" cxnId="{2B5C2A78-16CA-49E3-9C75-9EA65602EF2F}">
      <dgm:prSet/>
      <dgm:spPr/>
      <dgm:t>
        <a:bodyPr/>
        <a:lstStyle/>
        <a:p>
          <a:endParaRPr lang="en-US"/>
        </a:p>
      </dgm:t>
    </dgm:pt>
    <dgm:pt modelId="{CB9D180C-097E-4D3B-9DC4-D1293CBEE39B}">
      <dgm:prSet phldrT="[Text]" custT="1"/>
      <dgm:spPr/>
      <dgm:t>
        <a:bodyPr/>
        <a:lstStyle/>
        <a:p>
          <a:r>
            <a:rPr lang="en-US" sz="1100" dirty="0"/>
            <a:t> Repeatable process to download future contracts from the Department of Energy data.</a:t>
          </a:r>
        </a:p>
      </dgm:t>
    </dgm:pt>
    <dgm:pt modelId="{733FA1A8-B9DC-4351-90EA-EDD8C0769965}" type="parTrans" cxnId="{60009C53-B3FF-4D74-8EA2-11C67262220A}">
      <dgm:prSet/>
      <dgm:spPr/>
      <dgm:t>
        <a:bodyPr/>
        <a:lstStyle/>
        <a:p>
          <a:endParaRPr lang="en-US"/>
        </a:p>
      </dgm:t>
    </dgm:pt>
    <dgm:pt modelId="{8A15BCC9-AF35-439B-BF69-54AA9C0C200B}" type="sibTrans" cxnId="{60009C53-B3FF-4D74-8EA2-11C67262220A}">
      <dgm:prSet/>
      <dgm:spPr/>
      <dgm:t>
        <a:bodyPr/>
        <a:lstStyle/>
        <a:p>
          <a:endParaRPr lang="en-US"/>
        </a:p>
      </dgm:t>
    </dgm:pt>
    <dgm:pt modelId="{841B4AC2-0C70-4AE6-B770-E8AA92330578}">
      <dgm:prSet phldrT="[Text]" custT="1"/>
      <dgm:spPr/>
      <dgm:t>
        <a:bodyPr/>
        <a:lstStyle/>
        <a:p>
          <a:r>
            <a:rPr lang="en-US" sz="1100" dirty="0"/>
            <a:t> Fit additional feature sets such as Bollinger Bands and Exponential Moving Averages.</a:t>
          </a:r>
        </a:p>
      </dgm:t>
    </dgm:pt>
    <dgm:pt modelId="{95468C08-BE4B-4CE0-94D6-919E3AF5FD30}" type="parTrans" cxnId="{4FBFBE32-86DE-4E43-AA5E-C25CFD9AD7E9}">
      <dgm:prSet/>
      <dgm:spPr/>
      <dgm:t>
        <a:bodyPr/>
        <a:lstStyle/>
        <a:p>
          <a:endParaRPr lang="en-US"/>
        </a:p>
      </dgm:t>
    </dgm:pt>
    <dgm:pt modelId="{DC069FCF-9F5C-43F5-9E0A-6A4865A515E8}" type="sibTrans" cxnId="{4FBFBE32-86DE-4E43-AA5E-C25CFD9AD7E9}">
      <dgm:prSet/>
      <dgm:spPr/>
      <dgm:t>
        <a:bodyPr/>
        <a:lstStyle/>
        <a:p>
          <a:endParaRPr lang="en-US"/>
        </a:p>
      </dgm:t>
    </dgm:pt>
    <dgm:pt modelId="{D68CD979-2910-4F7A-8E34-7914B00F88B7}">
      <dgm:prSet phldrT="[Text]" custT="1"/>
      <dgm:spPr/>
      <dgm:t>
        <a:bodyPr/>
        <a:lstStyle/>
        <a:p>
          <a:r>
            <a:rPr lang="en-US" sz="1100" dirty="0"/>
            <a:t> This will be a bespoke proprietary data set and will be owned by Quantum Capital Management.</a:t>
          </a:r>
        </a:p>
      </dgm:t>
    </dgm:pt>
    <dgm:pt modelId="{A164B6E4-E979-491B-B28F-18364961C30F}" type="parTrans" cxnId="{843291AD-9B0D-4783-A445-D320D187F4CC}">
      <dgm:prSet/>
      <dgm:spPr/>
      <dgm:t>
        <a:bodyPr/>
        <a:lstStyle/>
        <a:p>
          <a:endParaRPr lang="en-US"/>
        </a:p>
      </dgm:t>
    </dgm:pt>
    <dgm:pt modelId="{F1D98AFE-543B-445F-8897-F3E10965A1D4}" type="sibTrans" cxnId="{843291AD-9B0D-4783-A445-D320D187F4CC}">
      <dgm:prSet/>
      <dgm:spPr/>
      <dgm:t>
        <a:bodyPr/>
        <a:lstStyle/>
        <a:p>
          <a:endParaRPr lang="en-US"/>
        </a:p>
      </dgm:t>
    </dgm:pt>
    <dgm:pt modelId="{E85200E2-64C4-4144-9A27-923C84606392}">
      <dgm:prSet phldrT="[Text]"/>
      <dgm:spPr/>
      <dgm:t>
        <a:bodyPr/>
        <a:lstStyle/>
        <a:p>
          <a:r>
            <a:rPr lang="en-US" dirty="0"/>
            <a:t> Standardization and Normalization for Linear and Neural Network analysis</a:t>
          </a:r>
        </a:p>
      </dgm:t>
    </dgm:pt>
    <dgm:pt modelId="{1144527A-6909-4128-8CDC-53590FF599E0}" type="parTrans" cxnId="{5E204C6A-6948-4165-B9CC-00E43ABDA31D}">
      <dgm:prSet/>
      <dgm:spPr/>
      <dgm:t>
        <a:bodyPr/>
        <a:lstStyle/>
        <a:p>
          <a:endParaRPr lang="en-US"/>
        </a:p>
      </dgm:t>
    </dgm:pt>
    <dgm:pt modelId="{9AD4E595-E800-475C-BE79-82024C29E59F}" type="sibTrans" cxnId="{5E204C6A-6948-4165-B9CC-00E43ABDA31D}">
      <dgm:prSet/>
      <dgm:spPr/>
      <dgm:t>
        <a:bodyPr/>
        <a:lstStyle/>
        <a:p>
          <a:endParaRPr lang="en-US"/>
        </a:p>
      </dgm:t>
    </dgm:pt>
    <dgm:pt modelId="{D799A693-D8A3-4648-B97C-257FEFC0CC6E}">
      <dgm:prSet phldrT="[Text]" custT="1"/>
      <dgm:spPr/>
      <dgm:t>
        <a:bodyPr/>
        <a:lstStyle/>
        <a:p>
          <a:r>
            <a:rPr lang="en-US" sz="1100" dirty="0"/>
            <a:t> Analyze for contango and backwardation - potential feature development.</a:t>
          </a:r>
        </a:p>
      </dgm:t>
    </dgm:pt>
    <dgm:pt modelId="{A40B1B28-60CD-4B2D-9EDC-7126F0510707}" type="parTrans" cxnId="{21E387A8-810B-4175-8E57-F7C09DF6C9FD}">
      <dgm:prSet/>
      <dgm:spPr/>
      <dgm:t>
        <a:bodyPr/>
        <a:lstStyle/>
        <a:p>
          <a:endParaRPr lang="en-US"/>
        </a:p>
      </dgm:t>
    </dgm:pt>
    <dgm:pt modelId="{305A1BA1-DC46-4EFA-A9B7-2C3D2E55CEEA}" type="sibTrans" cxnId="{21E387A8-810B-4175-8E57-F7C09DF6C9FD}">
      <dgm:prSet/>
      <dgm:spPr/>
      <dgm:t>
        <a:bodyPr/>
        <a:lstStyle/>
        <a:p>
          <a:endParaRPr lang="en-US"/>
        </a:p>
      </dgm:t>
    </dgm:pt>
    <dgm:pt modelId="{BD0862D1-AB3C-43BE-BE33-56D81A238F40}">
      <dgm:prSet phldrT="[Text]" custT="1"/>
      <dgm:spPr/>
      <dgm:t>
        <a:bodyPr/>
        <a:lstStyle/>
        <a:p>
          <a:r>
            <a:rPr lang="en-US" sz="1100" dirty="0"/>
            <a:t> Initial data set was over 4,000 attributes, for the purpose of this project we will be significantly pruning</a:t>
          </a:r>
          <a:r>
            <a:rPr lang="en-US" sz="800" dirty="0"/>
            <a:t>.</a:t>
          </a:r>
        </a:p>
      </dgm:t>
    </dgm:pt>
    <dgm:pt modelId="{682CD229-D158-4E89-A217-DF1C14AFD1AB}" type="parTrans" cxnId="{6F6564D4-413E-4AD0-AA4E-FA1D45071B6A}">
      <dgm:prSet/>
      <dgm:spPr/>
      <dgm:t>
        <a:bodyPr/>
        <a:lstStyle/>
        <a:p>
          <a:endParaRPr lang="en-US"/>
        </a:p>
      </dgm:t>
    </dgm:pt>
    <dgm:pt modelId="{66221554-3649-4E45-B8C2-CBF4F636F973}" type="sibTrans" cxnId="{6F6564D4-413E-4AD0-AA4E-FA1D45071B6A}">
      <dgm:prSet/>
      <dgm:spPr/>
      <dgm:t>
        <a:bodyPr/>
        <a:lstStyle/>
        <a:p>
          <a:endParaRPr lang="en-US"/>
        </a:p>
      </dgm:t>
    </dgm:pt>
    <dgm:pt modelId="{F5CCC1FE-9180-4B2D-BFDC-7BF06E81FE55}">
      <dgm:prSet phldrT="[Text]"/>
      <dgm:spPr/>
      <dgm:t>
        <a:bodyPr/>
        <a:lstStyle/>
        <a:p>
          <a:r>
            <a:rPr lang="en-US" dirty="0"/>
            <a:t> Output to csv files for further processing</a:t>
          </a:r>
        </a:p>
      </dgm:t>
    </dgm:pt>
    <dgm:pt modelId="{B4845488-4E97-498F-9B4B-D634B2415669}" type="parTrans" cxnId="{00D5B64C-3FB1-4BEA-A020-BE078AD5AB7A}">
      <dgm:prSet/>
      <dgm:spPr/>
      <dgm:t>
        <a:bodyPr/>
        <a:lstStyle/>
        <a:p>
          <a:endParaRPr lang="en-US"/>
        </a:p>
      </dgm:t>
    </dgm:pt>
    <dgm:pt modelId="{DED8CED6-285F-4E6F-8F25-13EF809B13C6}" type="sibTrans" cxnId="{00D5B64C-3FB1-4BEA-A020-BE078AD5AB7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custScaleY="153586">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297D0A30-4114-448F-AC69-EFA4D852EA26}" type="presOf" srcId="{D799A693-D8A3-4648-B97C-257FEFC0CC6E}" destId="{D4107748-EE1C-4815-8100-F435BBAEED32}" srcOrd="0" destOrd="1" presId="urn:microsoft.com/office/officeart/2005/8/layout/chevron2"/>
    <dgm:cxn modelId="{6C644A32-4CF7-4623-AF1F-453D470FCD8C}" type="presOf" srcId="{C45E4C77-1B92-4F76-9A5E-D0C128BC7079}" destId="{5E30F5A9-E108-464C-AA8B-EBC7E77C68C6}" srcOrd="0" destOrd="0" presId="urn:microsoft.com/office/officeart/2005/8/layout/chevron2"/>
    <dgm:cxn modelId="{4FBFBE32-86DE-4E43-AA5E-C25CFD9AD7E9}" srcId="{D1F50C6E-7747-4121-B892-8671F9720B47}" destId="{841B4AC2-0C70-4AE6-B770-E8AA92330578}" srcOrd="2" destOrd="0" parTransId="{95468C08-BE4B-4CE0-94D6-919E3AF5FD30}" sibTransId="{DC069FCF-9F5C-43F5-9E0A-6A4865A515E8}"/>
    <dgm:cxn modelId="{57234535-E1E4-47A3-8B63-A40A488F259C}" type="presOf" srcId="{B1A56935-3ECF-4519-B5CA-3D1A7798DC34}" destId="{93989FFA-8D69-4BAA-89F0-783519ED6F40}" srcOrd="0" destOrd="0" presId="urn:microsoft.com/office/officeart/2005/8/layout/chevron2"/>
    <dgm:cxn modelId="{AB9BCD48-1D25-4803-9D79-D7E385D045E2}" type="presOf" srcId="{CB9D180C-097E-4D3B-9DC4-D1293CBEE39B}" destId="{4D90626B-35E9-4FCD-A2D4-3BAD3841DBB7}" srcOrd="0" destOrd="1" presId="urn:microsoft.com/office/officeart/2005/8/layout/chevron2"/>
    <dgm:cxn modelId="{00D5B64C-3FB1-4BEA-A020-BE078AD5AB7A}" srcId="{B80F8762-0DF0-4D5A-BB14-AF15D83D3B24}" destId="{F5CCC1FE-9180-4B2D-BFDC-7BF06E81FE55}" srcOrd="3" destOrd="0" parTransId="{B4845488-4E97-498F-9B4B-D634B2415669}" sibTransId="{DED8CED6-285F-4E6F-8F25-13EF809B13C6}"/>
    <dgm:cxn modelId="{1F20E14D-BC01-4E8B-A67A-5943270472C7}" srcId="{B80F8762-0DF0-4D5A-BB14-AF15D83D3B24}" destId="{C45E4C77-1B92-4F76-9A5E-D0C128BC7079}" srcOrd="0" destOrd="0" parTransId="{3209AC33-F3C8-4C32-9B64-CBB17C294E71}" sibTransId="{874B9282-181F-4F8D-8328-95759AE09F18}"/>
    <dgm:cxn modelId="{60009C53-B3FF-4D74-8EA2-11C67262220A}" srcId="{4226681F-B7A0-48D8-9844-42271360E446}" destId="{CB9D180C-097E-4D3B-9DC4-D1293CBEE39B}" srcOrd="1" destOrd="0" parTransId="{733FA1A8-B9DC-4351-90EA-EDD8C0769965}" sibTransId="{8A15BCC9-AF35-439B-BF69-54AA9C0C200B}"/>
    <dgm:cxn modelId="{FACD3759-6F97-449F-8B44-FD3A7E184EE1}" type="presOf" srcId="{D68CD979-2910-4F7A-8E34-7914B00F88B7}" destId="{4D90626B-35E9-4FCD-A2D4-3BAD3841DBB7}" srcOrd="0" destOrd="2" presId="urn:microsoft.com/office/officeart/2005/8/layout/chevron2"/>
    <dgm:cxn modelId="{1C670F5A-21B7-4D3F-85EC-5136F4113DF9}" type="presOf" srcId="{F5CCC1FE-9180-4B2D-BFDC-7BF06E81FE55}" destId="{5E30F5A9-E108-464C-AA8B-EBC7E77C68C6}" srcOrd="0" destOrd="3" presId="urn:microsoft.com/office/officeart/2005/8/layout/chevron2"/>
    <dgm:cxn modelId="{5E204C6A-6948-4165-B9CC-00E43ABDA31D}" srcId="{B80F8762-0DF0-4D5A-BB14-AF15D83D3B24}" destId="{E85200E2-64C4-4144-9A27-923C84606392}" srcOrd="1" destOrd="0" parTransId="{1144527A-6909-4128-8CDC-53590FF599E0}" sibTransId="{9AD4E595-E800-475C-BE79-82024C29E59F}"/>
    <dgm:cxn modelId="{285B2374-332F-4D35-8535-DAECF816896A}" type="presOf" srcId="{E85200E2-64C4-4144-9A27-923C84606392}" destId="{5E30F5A9-E108-464C-AA8B-EBC7E77C68C6}" srcOrd="0" destOrd="1" presId="urn:microsoft.com/office/officeart/2005/8/layout/chevron2"/>
    <dgm:cxn modelId="{2B5C2A78-16CA-49E3-9C75-9EA65602EF2F}" srcId="{B80F8762-0DF0-4D5A-BB14-AF15D83D3B24}" destId="{B73EAB4A-301C-4876-98D7-879EE3F629E5}" srcOrd="2" destOrd="0" parTransId="{CB8FF83C-4533-49A9-A924-1813B7D36B3B}" sibTransId="{EFE154C9-2252-4E86-BBEA-90D1144C22A8}"/>
    <dgm:cxn modelId="{2AE1DA81-9C8B-42B3-90D9-51D749DCC1AB}" type="presOf" srcId="{841B4AC2-0C70-4AE6-B770-E8AA92330578}" destId="{D4107748-EE1C-4815-8100-F435BBAEED32}" srcOrd="0" destOrd="2" presId="urn:microsoft.com/office/officeart/2005/8/layout/chevron2"/>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21E387A8-810B-4175-8E57-F7C09DF6C9FD}" srcId="{D1F50C6E-7747-4121-B892-8671F9720B47}" destId="{D799A693-D8A3-4648-B97C-257FEFC0CC6E}" srcOrd="1" destOrd="0" parTransId="{A40B1B28-60CD-4B2D-9EDC-7126F0510707}" sibTransId="{305A1BA1-DC46-4EFA-A9B7-2C3D2E55CEEA}"/>
    <dgm:cxn modelId="{843291AD-9B0D-4783-A445-D320D187F4CC}" srcId="{4226681F-B7A0-48D8-9844-42271360E446}" destId="{D68CD979-2910-4F7A-8E34-7914B00F88B7}" srcOrd="2" destOrd="0" parTransId="{A164B6E4-E979-491B-B28F-18364961C30F}" sibTransId="{F1D98AFE-543B-445F-8897-F3E10965A1D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6C22DACE-E16F-4898-BE30-9DC7DE39CC6A}" type="presOf" srcId="{12DDAAA5-5CEA-4AC5-8422-131FAF135755}" destId="{D4107748-EE1C-4815-8100-F435BBAEED32}" srcOrd="0" destOrd="3" presId="urn:microsoft.com/office/officeart/2005/8/layout/chevron2"/>
    <dgm:cxn modelId="{6F6564D4-413E-4AD0-AA4E-FA1D45071B6A}" srcId="{D1F50C6E-7747-4121-B892-8671F9720B47}" destId="{BD0862D1-AB3C-43BE-BE33-56D81A238F40}" srcOrd="4" destOrd="0" parTransId="{682CD229-D158-4E89-A217-DF1C14AFD1AB}" sibTransId="{66221554-3649-4E45-B8C2-CBF4F636F973}"/>
    <dgm:cxn modelId="{A060F9D9-569B-42B8-A8B8-0BB982A6A966}" type="presOf" srcId="{7140A1A1-084B-4332-8CBD-29B5659826A7}" destId="{D4107748-EE1C-4815-8100-F435BBAEED32}" srcOrd="0" destOrd="0" presId="urn:microsoft.com/office/officeart/2005/8/layout/chevron2"/>
    <dgm:cxn modelId="{D96EA6E6-BC95-4613-BB2C-672386D9AA0B}" type="presOf" srcId="{B73EAB4A-301C-4876-98D7-879EE3F629E5}" destId="{5E30F5A9-E108-464C-AA8B-EBC7E77C68C6}" srcOrd="0" destOrd="2" presId="urn:microsoft.com/office/officeart/2005/8/layout/chevron2"/>
    <dgm:cxn modelId="{99369BF8-BDE6-4D85-924A-D3E76FCA77CF}" type="presOf" srcId="{A91B9B69-129F-4931-A2E7-730DF0F43750}" destId="{4D90626B-35E9-4FCD-A2D4-3BAD3841DBB7}" srcOrd="0" destOrd="0" presId="urn:microsoft.com/office/officeart/2005/8/layout/chevron2"/>
    <dgm:cxn modelId="{7DCADDF9-4F1E-41A5-B07B-07AAF4F000E3}" type="presOf" srcId="{BD0862D1-AB3C-43BE-BE33-56D81A238F40}" destId="{D4107748-EE1C-4815-8100-F435BBAEED32}" srcOrd="0" destOrd="4" presId="urn:microsoft.com/office/officeart/2005/8/layout/chevron2"/>
    <dgm:cxn modelId="{038969FB-935A-4B35-AFE7-77A2E314643A}" type="presOf" srcId="{4226681F-B7A0-48D8-9844-42271360E446}" destId="{E716BF9D-E0A7-43F9-9B04-91121BED4F4A}" srcOrd="0" destOrd="0" presId="urn:microsoft.com/office/officeart/2005/8/layout/chevron2"/>
    <dgm:cxn modelId="{796C6FFD-9055-4D4F-AB80-5713C5D7AF8A}" srcId="{D1F50C6E-7747-4121-B892-8671F9720B47}" destId="{12DDAAA5-5CEA-4AC5-8422-131FAF135755}" srcOrd="3" destOrd="0" parTransId="{10C2FFF6-0E39-47BB-A9F1-670E2378B03F}" sibTransId="{BDB2339D-F039-4FAB-A3F9-A0945CE46C89}"/>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BBDFFD-84F5-5F4C-ADC2-50BB3B5C4686}" type="doc">
      <dgm:prSet loTypeId="urn:microsoft.com/office/officeart/2005/8/layout/radial2" loCatId="relationship" qsTypeId="urn:microsoft.com/office/officeart/2005/8/quickstyle/simple1" qsCatId="simple" csTypeId="urn:microsoft.com/office/officeart/2005/8/colors/accent1_2" csCatId="accent1"/>
      <dgm:spPr/>
      <dgm:t>
        <a:bodyPr/>
        <a:lstStyle/>
        <a:p>
          <a:endParaRPr lang="en-US"/>
        </a:p>
      </dgm:t>
    </dgm:pt>
    <dgm:pt modelId="{F688BA86-F250-8044-88D8-74054661373E}">
      <dgm:prSet/>
      <dgm:spPr/>
      <dgm:t>
        <a:bodyPr/>
        <a:lstStyle/>
        <a:p>
          <a:r>
            <a:rPr lang="en-US"/>
            <a:t>p (past values used for forecasting the next value)</a:t>
          </a:r>
        </a:p>
      </dgm:t>
    </dgm:pt>
    <dgm:pt modelId="{F187B2FA-D384-AF41-AE56-24B3BA6E38E7}" type="parTrans" cxnId="{D008AB13-BA95-FF4D-8F7D-189898879866}">
      <dgm:prSet/>
      <dgm:spPr/>
      <dgm:t>
        <a:bodyPr/>
        <a:lstStyle/>
        <a:p>
          <a:endParaRPr lang="en-US"/>
        </a:p>
      </dgm:t>
    </dgm:pt>
    <dgm:pt modelId="{E8E58E78-2420-3C40-92F9-6C5737FA87C8}" type="sibTrans" cxnId="{D008AB13-BA95-FF4D-8F7D-189898879866}">
      <dgm:prSet/>
      <dgm:spPr/>
      <dgm:t>
        <a:bodyPr/>
        <a:lstStyle/>
        <a:p>
          <a:endParaRPr lang="en-US"/>
        </a:p>
      </dgm:t>
    </dgm:pt>
    <dgm:pt modelId="{C9F33771-E2B0-2A42-8536-70D983CCBCBE}">
      <dgm:prSet/>
      <dgm:spPr/>
      <dgm:t>
        <a:bodyPr/>
        <a:lstStyle/>
        <a:p>
          <a:r>
            <a:rPr lang="en-US" dirty="0"/>
            <a:t>q (past forecast errors used to predict the future values)</a:t>
          </a:r>
        </a:p>
      </dgm:t>
    </dgm:pt>
    <dgm:pt modelId="{193F6AC6-5A72-3A4E-B959-DD650968E206}" type="parTrans" cxnId="{BC5144A5-E2AD-8940-B447-CBF70C1B50EC}">
      <dgm:prSet/>
      <dgm:spPr/>
      <dgm:t>
        <a:bodyPr/>
        <a:lstStyle/>
        <a:p>
          <a:endParaRPr lang="en-US"/>
        </a:p>
      </dgm:t>
    </dgm:pt>
    <dgm:pt modelId="{8B8F45A3-CBEE-3E40-BDA8-24946BFDDFE9}" type="sibTrans" cxnId="{BC5144A5-E2AD-8940-B447-CBF70C1B50EC}">
      <dgm:prSet/>
      <dgm:spPr/>
      <dgm:t>
        <a:bodyPr/>
        <a:lstStyle/>
        <a:p>
          <a:endParaRPr lang="en-US"/>
        </a:p>
      </dgm:t>
    </dgm:pt>
    <dgm:pt modelId="{423F7FA1-B2BC-3F4F-90DF-998B050DC0DC}">
      <dgm:prSet/>
      <dgm:spPr/>
      <dgm:t>
        <a:bodyPr/>
        <a:lstStyle/>
        <a:p>
          <a:r>
            <a:rPr lang="en-US" dirty="0"/>
            <a:t>d (order of differencing)</a:t>
          </a:r>
        </a:p>
      </dgm:t>
    </dgm:pt>
    <dgm:pt modelId="{9043968A-2CDA-DC4A-B622-CDB4F1140EF5}" type="parTrans" cxnId="{D4EDC2BC-9D29-7A4A-92F5-9081E2CB3A1C}">
      <dgm:prSet/>
      <dgm:spPr/>
      <dgm:t>
        <a:bodyPr/>
        <a:lstStyle/>
        <a:p>
          <a:endParaRPr lang="en-US"/>
        </a:p>
      </dgm:t>
    </dgm:pt>
    <dgm:pt modelId="{55C6F2C8-DE89-1D49-A878-9CB5EBFB4E80}" type="sibTrans" cxnId="{D4EDC2BC-9D29-7A4A-92F5-9081E2CB3A1C}">
      <dgm:prSet/>
      <dgm:spPr/>
      <dgm:t>
        <a:bodyPr/>
        <a:lstStyle/>
        <a:p>
          <a:endParaRPr lang="en-US"/>
        </a:p>
      </dgm:t>
    </dgm:pt>
    <dgm:pt modelId="{110B8A34-AB04-D047-88A7-126375EF09FA}" type="pres">
      <dgm:prSet presAssocID="{1BBBDFFD-84F5-5F4C-ADC2-50BB3B5C4686}" presName="composite" presStyleCnt="0">
        <dgm:presLayoutVars>
          <dgm:chMax val="5"/>
          <dgm:dir/>
          <dgm:animLvl val="ctr"/>
          <dgm:resizeHandles val="exact"/>
        </dgm:presLayoutVars>
      </dgm:prSet>
      <dgm:spPr/>
    </dgm:pt>
    <dgm:pt modelId="{C89D12B8-0B49-3C43-986A-04402B4440A9}" type="pres">
      <dgm:prSet presAssocID="{1BBBDFFD-84F5-5F4C-ADC2-50BB3B5C4686}" presName="cycle" presStyleCnt="0"/>
      <dgm:spPr/>
    </dgm:pt>
    <dgm:pt modelId="{6C462958-0086-C94A-A3CA-F5DBD11DC621}" type="pres">
      <dgm:prSet presAssocID="{1BBBDFFD-84F5-5F4C-ADC2-50BB3B5C4686}" presName="centerShape" presStyleCnt="0"/>
      <dgm:spPr/>
    </dgm:pt>
    <dgm:pt modelId="{716151BA-3E37-344F-8EB4-C1BC7853EE02}" type="pres">
      <dgm:prSet presAssocID="{1BBBDFFD-84F5-5F4C-ADC2-50BB3B5C4686}" presName="connSite" presStyleLbl="node1" presStyleIdx="0" presStyleCnt="4"/>
      <dgm:spPr/>
    </dgm:pt>
    <dgm:pt modelId="{BB5278E1-1BF8-7A48-97DE-7497D7B6AD5B}" type="pres">
      <dgm:prSet presAssocID="{1BBBDFFD-84F5-5F4C-ADC2-50BB3B5C4686}" presName="visible" presStyleLbl="node1" presStyleIdx="0" presStyleCnt="4"/>
      <dgm:spPr/>
    </dgm:pt>
    <dgm:pt modelId="{597C429B-A6FC-F249-B643-F164BEA6C561}" type="pres">
      <dgm:prSet presAssocID="{F187B2FA-D384-AF41-AE56-24B3BA6E38E7}" presName="Name25" presStyleLbl="parChTrans1D1" presStyleIdx="0" presStyleCnt="3"/>
      <dgm:spPr/>
    </dgm:pt>
    <dgm:pt modelId="{638206B9-C967-CE4A-AF55-62CEB1DBD13D}" type="pres">
      <dgm:prSet presAssocID="{F688BA86-F250-8044-88D8-74054661373E}" presName="node" presStyleCnt="0"/>
      <dgm:spPr/>
    </dgm:pt>
    <dgm:pt modelId="{1FDCA772-47B5-5E43-BA72-53DBC6FB5CB7}" type="pres">
      <dgm:prSet presAssocID="{F688BA86-F250-8044-88D8-74054661373E}" presName="parentNode" presStyleLbl="node1" presStyleIdx="1" presStyleCnt="4">
        <dgm:presLayoutVars>
          <dgm:chMax val="1"/>
          <dgm:bulletEnabled val="1"/>
        </dgm:presLayoutVars>
      </dgm:prSet>
      <dgm:spPr/>
    </dgm:pt>
    <dgm:pt modelId="{8D575219-7253-9D41-A061-5CE75AA0EA3D}" type="pres">
      <dgm:prSet presAssocID="{F688BA86-F250-8044-88D8-74054661373E}" presName="childNode" presStyleLbl="revTx" presStyleIdx="0" presStyleCnt="0">
        <dgm:presLayoutVars>
          <dgm:bulletEnabled val="1"/>
        </dgm:presLayoutVars>
      </dgm:prSet>
      <dgm:spPr/>
    </dgm:pt>
    <dgm:pt modelId="{950E4319-B0D4-C748-A4CE-FD42FBCF04D5}" type="pres">
      <dgm:prSet presAssocID="{193F6AC6-5A72-3A4E-B959-DD650968E206}" presName="Name25" presStyleLbl="parChTrans1D1" presStyleIdx="1" presStyleCnt="3"/>
      <dgm:spPr/>
    </dgm:pt>
    <dgm:pt modelId="{A6BB2FF7-64B9-A14F-B436-14AAB1D0FA6A}" type="pres">
      <dgm:prSet presAssocID="{C9F33771-E2B0-2A42-8536-70D983CCBCBE}" presName="node" presStyleCnt="0"/>
      <dgm:spPr/>
    </dgm:pt>
    <dgm:pt modelId="{C1D2C2A4-722E-C14F-B679-2C365A14335E}" type="pres">
      <dgm:prSet presAssocID="{C9F33771-E2B0-2A42-8536-70D983CCBCBE}" presName="parentNode" presStyleLbl="node1" presStyleIdx="2" presStyleCnt="4">
        <dgm:presLayoutVars>
          <dgm:chMax val="1"/>
          <dgm:bulletEnabled val="1"/>
        </dgm:presLayoutVars>
      </dgm:prSet>
      <dgm:spPr/>
    </dgm:pt>
    <dgm:pt modelId="{9A94752B-B4CC-5F41-8AD7-83E6897E60AC}" type="pres">
      <dgm:prSet presAssocID="{C9F33771-E2B0-2A42-8536-70D983CCBCBE}" presName="childNode" presStyleLbl="revTx" presStyleIdx="0" presStyleCnt="0">
        <dgm:presLayoutVars>
          <dgm:bulletEnabled val="1"/>
        </dgm:presLayoutVars>
      </dgm:prSet>
      <dgm:spPr/>
    </dgm:pt>
    <dgm:pt modelId="{6182FBAD-C0FE-DC48-AB7E-7A1F2C2C5382}" type="pres">
      <dgm:prSet presAssocID="{9043968A-2CDA-DC4A-B622-CDB4F1140EF5}" presName="Name25" presStyleLbl="parChTrans1D1" presStyleIdx="2" presStyleCnt="3"/>
      <dgm:spPr/>
    </dgm:pt>
    <dgm:pt modelId="{D64F7383-0B49-5F46-81FD-0F3DEF70D9B5}" type="pres">
      <dgm:prSet presAssocID="{423F7FA1-B2BC-3F4F-90DF-998B050DC0DC}" presName="node" presStyleCnt="0"/>
      <dgm:spPr/>
    </dgm:pt>
    <dgm:pt modelId="{0363624A-DB8F-AC49-B116-991B8B5907BA}" type="pres">
      <dgm:prSet presAssocID="{423F7FA1-B2BC-3F4F-90DF-998B050DC0DC}" presName="parentNode" presStyleLbl="node1" presStyleIdx="3" presStyleCnt="4">
        <dgm:presLayoutVars>
          <dgm:chMax val="1"/>
          <dgm:bulletEnabled val="1"/>
        </dgm:presLayoutVars>
      </dgm:prSet>
      <dgm:spPr/>
    </dgm:pt>
    <dgm:pt modelId="{9EEAE0F9-44F1-6541-B0C9-AAAEB2F53986}" type="pres">
      <dgm:prSet presAssocID="{423F7FA1-B2BC-3F4F-90DF-998B050DC0DC}" presName="childNode" presStyleLbl="revTx" presStyleIdx="0" presStyleCnt="0">
        <dgm:presLayoutVars>
          <dgm:bulletEnabled val="1"/>
        </dgm:presLayoutVars>
      </dgm:prSet>
      <dgm:spPr/>
    </dgm:pt>
  </dgm:ptLst>
  <dgm:cxnLst>
    <dgm:cxn modelId="{D008AB13-BA95-FF4D-8F7D-189898879866}" srcId="{1BBBDFFD-84F5-5F4C-ADC2-50BB3B5C4686}" destId="{F688BA86-F250-8044-88D8-74054661373E}" srcOrd="0" destOrd="0" parTransId="{F187B2FA-D384-AF41-AE56-24B3BA6E38E7}" sibTransId="{E8E58E78-2420-3C40-92F9-6C5737FA87C8}"/>
    <dgm:cxn modelId="{342C894E-7F13-1B47-AF08-FFA59800E504}" type="presOf" srcId="{F688BA86-F250-8044-88D8-74054661373E}" destId="{1FDCA772-47B5-5E43-BA72-53DBC6FB5CB7}" srcOrd="0" destOrd="0" presId="urn:microsoft.com/office/officeart/2005/8/layout/radial2"/>
    <dgm:cxn modelId="{7713197A-7CD1-3C4E-A5C6-80C615291DA9}" type="presOf" srcId="{1BBBDFFD-84F5-5F4C-ADC2-50BB3B5C4686}" destId="{110B8A34-AB04-D047-88A7-126375EF09FA}" srcOrd="0" destOrd="0" presId="urn:microsoft.com/office/officeart/2005/8/layout/radial2"/>
    <dgm:cxn modelId="{D4598BA1-814C-3741-9B98-2970FFC15A8E}" type="presOf" srcId="{193F6AC6-5A72-3A4E-B959-DD650968E206}" destId="{950E4319-B0D4-C748-A4CE-FD42FBCF04D5}" srcOrd="0" destOrd="0" presId="urn:microsoft.com/office/officeart/2005/8/layout/radial2"/>
    <dgm:cxn modelId="{BC5144A5-E2AD-8940-B447-CBF70C1B50EC}" srcId="{1BBBDFFD-84F5-5F4C-ADC2-50BB3B5C4686}" destId="{C9F33771-E2B0-2A42-8536-70D983CCBCBE}" srcOrd="1" destOrd="0" parTransId="{193F6AC6-5A72-3A4E-B959-DD650968E206}" sibTransId="{8B8F45A3-CBEE-3E40-BDA8-24946BFDDFE9}"/>
    <dgm:cxn modelId="{186130A9-7721-674E-ADED-E603F9E279DC}" type="presOf" srcId="{9043968A-2CDA-DC4A-B622-CDB4F1140EF5}" destId="{6182FBAD-C0FE-DC48-AB7E-7A1F2C2C5382}" srcOrd="0" destOrd="0" presId="urn:microsoft.com/office/officeart/2005/8/layout/radial2"/>
    <dgm:cxn modelId="{FA72B1B9-7D4A-0146-A57B-266C8EFA42A8}" type="presOf" srcId="{423F7FA1-B2BC-3F4F-90DF-998B050DC0DC}" destId="{0363624A-DB8F-AC49-B116-991B8B5907BA}" srcOrd="0" destOrd="0" presId="urn:microsoft.com/office/officeart/2005/8/layout/radial2"/>
    <dgm:cxn modelId="{D4EDC2BC-9D29-7A4A-92F5-9081E2CB3A1C}" srcId="{1BBBDFFD-84F5-5F4C-ADC2-50BB3B5C4686}" destId="{423F7FA1-B2BC-3F4F-90DF-998B050DC0DC}" srcOrd="2" destOrd="0" parTransId="{9043968A-2CDA-DC4A-B622-CDB4F1140EF5}" sibTransId="{55C6F2C8-DE89-1D49-A878-9CB5EBFB4E80}"/>
    <dgm:cxn modelId="{700B79C0-45A4-3143-B0CC-34525B4CAF39}" type="presOf" srcId="{C9F33771-E2B0-2A42-8536-70D983CCBCBE}" destId="{C1D2C2A4-722E-C14F-B679-2C365A14335E}" srcOrd="0" destOrd="0" presId="urn:microsoft.com/office/officeart/2005/8/layout/radial2"/>
    <dgm:cxn modelId="{04D11AFA-5183-784F-81AA-36F67F3FA596}" type="presOf" srcId="{F187B2FA-D384-AF41-AE56-24B3BA6E38E7}" destId="{597C429B-A6FC-F249-B643-F164BEA6C561}" srcOrd="0" destOrd="0" presId="urn:microsoft.com/office/officeart/2005/8/layout/radial2"/>
    <dgm:cxn modelId="{DC16B959-EF04-9A4C-897E-48EA196AF809}" type="presParOf" srcId="{110B8A34-AB04-D047-88A7-126375EF09FA}" destId="{C89D12B8-0B49-3C43-986A-04402B4440A9}" srcOrd="0" destOrd="0" presId="urn:microsoft.com/office/officeart/2005/8/layout/radial2"/>
    <dgm:cxn modelId="{32BF5FF8-4B3D-AD44-903F-D584919A6443}" type="presParOf" srcId="{C89D12B8-0B49-3C43-986A-04402B4440A9}" destId="{6C462958-0086-C94A-A3CA-F5DBD11DC621}" srcOrd="0" destOrd="0" presId="urn:microsoft.com/office/officeart/2005/8/layout/radial2"/>
    <dgm:cxn modelId="{ED8644E1-9B8F-9F49-A3A6-3C82900ABF69}" type="presParOf" srcId="{6C462958-0086-C94A-A3CA-F5DBD11DC621}" destId="{716151BA-3E37-344F-8EB4-C1BC7853EE02}" srcOrd="0" destOrd="0" presId="urn:microsoft.com/office/officeart/2005/8/layout/radial2"/>
    <dgm:cxn modelId="{7003A018-BC52-304E-AD8D-45B187DB1019}" type="presParOf" srcId="{6C462958-0086-C94A-A3CA-F5DBD11DC621}" destId="{BB5278E1-1BF8-7A48-97DE-7497D7B6AD5B}" srcOrd="1" destOrd="0" presId="urn:microsoft.com/office/officeart/2005/8/layout/radial2"/>
    <dgm:cxn modelId="{0D5BFF86-9F3A-7844-94CE-548439E121DB}" type="presParOf" srcId="{C89D12B8-0B49-3C43-986A-04402B4440A9}" destId="{597C429B-A6FC-F249-B643-F164BEA6C561}" srcOrd="1" destOrd="0" presId="urn:microsoft.com/office/officeart/2005/8/layout/radial2"/>
    <dgm:cxn modelId="{3B2C7F64-3C25-7A4E-BC6A-2037E1F98E70}" type="presParOf" srcId="{C89D12B8-0B49-3C43-986A-04402B4440A9}" destId="{638206B9-C967-CE4A-AF55-62CEB1DBD13D}" srcOrd="2" destOrd="0" presId="urn:microsoft.com/office/officeart/2005/8/layout/radial2"/>
    <dgm:cxn modelId="{30F1A06B-E7A0-8D47-B064-14434BAC7597}" type="presParOf" srcId="{638206B9-C967-CE4A-AF55-62CEB1DBD13D}" destId="{1FDCA772-47B5-5E43-BA72-53DBC6FB5CB7}" srcOrd="0" destOrd="0" presId="urn:microsoft.com/office/officeart/2005/8/layout/radial2"/>
    <dgm:cxn modelId="{3DDF2FC3-3BD6-774A-80DB-8061DE6A3F53}" type="presParOf" srcId="{638206B9-C967-CE4A-AF55-62CEB1DBD13D}" destId="{8D575219-7253-9D41-A061-5CE75AA0EA3D}" srcOrd="1" destOrd="0" presId="urn:microsoft.com/office/officeart/2005/8/layout/radial2"/>
    <dgm:cxn modelId="{838F5136-493E-CA4F-ADF3-5E7AD31E4459}" type="presParOf" srcId="{C89D12B8-0B49-3C43-986A-04402B4440A9}" destId="{950E4319-B0D4-C748-A4CE-FD42FBCF04D5}" srcOrd="3" destOrd="0" presId="urn:microsoft.com/office/officeart/2005/8/layout/radial2"/>
    <dgm:cxn modelId="{BD1B3B99-1EB1-8041-8151-146F4516A3DA}" type="presParOf" srcId="{C89D12B8-0B49-3C43-986A-04402B4440A9}" destId="{A6BB2FF7-64B9-A14F-B436-14AAB1D0FA6A}" srcOrd="4" destOrd="0" presId="urn:microsoft.com/office/officeart/2005/8/layout/radial2"/>
    <dgm:cxn modelId="{94FBCA21-64F2-E34F-8179-A35F4CFE5990}" type="presParOf" srcId="{A6BB2FF7-64B9-A14F-B436-14AAB1D0FA6A}" destId="{C1D2C2A4-722E-C14F-B679-2C365A14335E}" srcOrd="0" destOrd="0" presId="urn:microsoft.com/office/officeart/2005/8/layout/radial2"/>
    <dgm:cxn modelId="{26A02949-9512-334B-96B7-C7986A8F9E90}" type="presParOf" srcId="{A6BB2FF7-64B9-A14F-B436-14AAB1D0FA6A}" destId="{9A94752B-B4CC-5F41-8AD7-83E6897E60AC}" srcOrd="1" destOrd="0" presId="urn:microsoft.com/office/officeart/2005/8/layout/radial2"/>
    <dgm:cxn modelId="{B2B7A7A3-8001-3F4D-9EC0-9CD0E8A438CE}" type="presParOf" srcId="{C89D12B8-0B49-3C43-986A-04402B4440A9}" destId="{6182FBAD-C0FE-DC48-AB7E-7A1F2C2C5382}" srcOrd="5" destOrd="0" presId="urn:microsoft.com/office/officeart/2005/8/layout/radial2"/>
    <dgm:cxn modelId="{FB24A643-F3B9-6746-BF43-BC3C212C7A06}" type="presParOf" srcId="{C89D12B8-0B49-3C43-986A-04402B4440A9}" destId="{D64F7383-0B49-5F46-81FD-0F3DEF70D9B5}" srcOrd="6" destOrd="0" presId="urn:microsoft.com/office/officeart/2005/8/layout/radial2"/>
    <dgm:cxn modelId="{5ACA1F9C-4456-234F-8980-EC06F7C275B7}" type="presParOf" srcId="{D64F7383-0B49-5F46-81FD-0F3DEF70D9B5}" destId="{0363624A-DB8F-AC49-B116-991B8B5907BA}" srcOrd="0" destOrd="0" presId="urn:microsoft.com/office/officeart/2005/8/layout/radial2"/>
    <dgm:cxn modelId="{BD15AD7B-5297-0C4E-816C-667EC6F4870A}" type="presParOf" srcId="{D64F7383-0B49-5F46-81FD-0F3DEF70D9B5}" destId="{9EEAE0F9-44F1-6541-B0C9-AAAEB2F53986}"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8D39293-330C-9845-9F07-C02AEC72BB4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83269F6-9BDA-2649-808B-B9FE02B51B57}">
      <dgm:prSet/>
      <dgm:spPr/>
      <dgm:t>
        <a:bodyPr/>
        <a:lstStyle/>
        <a:p>
          <a:r>
            <a:rPr lang="en-US" dirty="0"/>
            <a:t>Parameter tuning for ARIMA consumes a lot of time so auto ARIMA was used, which automatically selects the best combination of (</a:t>
          </a:r>
          <a:r>
            <a:rPr lang="en-US" dirty="0" err="1"/>
            <a:t>p,q,d</a:t>
          </a:r>
          <a:r>
            <a:rPr lang="en-US" dirty="0"/>
            <a:t>) that provides the least error. </a:t>
          </a:r>
        </a:p>
      </dgm:t>
    </dgm:pt>
    <dgm:pt modelId="{9C435D6F-C8A8-604F-A3DC-E1E89219CE9F}" type="sibTrans" cxnId="{8433D5EF-7585-D944-8C4B-42813371E6C0}">
      <dgm:prSet/>
      <dgm:spPr/>
      <dgm:t>
        <a:bodyPr/>
        <a:lstStyle/>
        <a:p>
          <a:endParaRPr lang="en-US"/>
        </a:p>
      </dgm:t>
    </dgm:pt>
    <dgm:pt modelId="{7AB241EE-5045-DD4F-95E5-0A84D519AC48}" type="parTrans" cxnId="{8433D5EF-7585-D944-8C4B-42813371E6C0}">
      <dgm:prSet/>
      <dgm:spPr/>
      <dgm:t>
        <a:bodyPr/>
        <a:lstStyle/>
        <a:p>
          <a:endParaRPr lang="en-US"/>
        </a:p>
      </dgm:t>
    </dgm:pt>
    <dgm:pt modelId="{DE20790C-74EC-024D-B4F6-E1A256125502}" type="pres">
      <dgm:prSet presAssocID="{88D39293-330C-9845-9F07-C02AEC72BB41}" presName="linearFlow" presStyleCnt="0">
        <dgm:presLayoutVars>
          <dgm:dir/>
          <dgm:resizeHandles val="exact"/>
        </dgm:presLayoutVars>
      </dgm:prSet>
      <dgm:spPr/>
    </dgm:pt>
    <dgm:pt modelId="{E01B6E46-336E-0B45-B204-0D0DAFDD4750}" type="pres">
      <dgm:prSet presAssocID="{783269F6-9BDA-2649-808B-B9FE02B51B57}" presName="composite" presStyleCnt="0"/>
      <dgm:spPr/>
    </dgm:pt>
    <dgm:pt modelId="{522BBCC5-3326-B04D-A7BF-117B599DB8BE}" type="pres">
      <dgm:prSet presAssocID="{783269F6-9BDA-2649-808B-B9FE02B51B57}" presName="imgShp" presStyleLbl="fgImgPlace1" presStyleIdx="0" presStyleCnt="1" custScaleX="152243" custScaleY="116192" custLinFactNeighborX="-11648" custLinFactNeighborY="13937"/>
      <dgm:spPr>
        <a:prstGeom prst="roundRect">
          <a:avLst/>
        </a:prstGeom>
        <a:blipFill dpi="0" rotWithShape="1">
          <a:blip xmlns:r="http://schemas.openxmlformats.org/officeDocument/2006/relationships" r:embed="rId1"/>
          <a:srcRect/>
          <a:stretch>
            <a:fillRect l="-9173" t="2793" r="-9173" b="2793"/>
          </a:stretch>
        </a:blipFill>
      </dgm:spPr>
    </dgm:pt>
    <dgm:pt modelId="{BB05D56E-D43E-E14B-851F-C03A55D2AA55}" type="pres">
      <dgm:prSet presAssocID="{783269F6-9BDA-2649-808B-B9FE02B51B57}" presName="txShp" presStyleLbl="node1" presStyleIdx="0" presStyleCnt="1" custScaleY="108672" custLinFactNeighborY="13344">
        <dgm:presLayoutVars>
          <dgm:bulletEnabled val="1"/>
        </dgm:presLayoutVars>
      </dgm:prSet>
      <dgm:spPr/>
    </dgm:pt>
  </dgm:ptLst>
  <dgm:cxnLst>
    <dgm:cxn modelId="{4BA7C212-6E28-EE43-B983-9343B51CC2AA}" type="presOf" srcId="{783269F6-9BDA-2649-808B-B9FE02B51B57}" destId="{BB05D56E-D43E-E14B-851F-C03A55D2AA55}" srcOrd="0" destOrd="0" presId="urn:microsoft.com/office/officeart/2005/8/layout/vList3"/>
    <dgm:cxn modelId="{C26E2160-1F5E-7C4B-880D-C4BE90E74C40}" type="presOf" srcId="{88D39293-330C-9845-9F07-C02AEC72BB41}" destId="{DE20790C-74EC-024D-B4F6-E1A256125502}" srcOrd="0" destOrd="0" presId="urn:microsoft.com/office/officeart/2005/8/layout/vList3"/>
    <dgm:cxn modelId="{8433D5EF-7585-D944-8C4B-42813371E6C0}" srcId="{88D39293-330C-9845-9F07-C02AEC72BB41}" destId="{783269F6-9BDA-2649-808B-B9FE02B51B57}" srcOrd="0" destOrd="0" parTransId="{7AB241EE-5045-DD4F-95E5-0A84D519AC48}" sibTransId="{9C435D6F-C8A8-604F-A3DC-E1E89219CE9F}"/>
    <dgm:cxn modelId="{2956877C-BCFC-B142-ACA7-FC93B0A70C43}" type="presParOf" srcId="{DE20790C-74EC-024D-B4F6-E1A256125502}" destId="{E01B6E46-336E-0B45-B204-0D0DAFDD4750}" srcOrd="0" destOrd="0" presId="urn:microsoft.com/office/officeart/2005/8/layout/vList3"/>
    <dgm:cxn modelId="{9DD016F1-585F-464E-90E6-56D1E747798D}" type="presParOf" srcId="{E01B6E46-336E-0B45-B204-0D0DAFDD4750}" destId="{522BBCC5-3326-B04D-A7BF-117B599DB8BE}" srcOrd="0" destOrd="0" presId="urn:microsoft.com/office/officeart/2005/8/layout/vList3"/>
    <dgm:cxn modelId="{A8A81CA1-D495-3A4E-9219-F97332CAF5DC}" type="presParOf" srcId="{E01B6E46-336E-0B45-B204-0D0DAFDD4750}" destId="{BB05D56E-D43E-E14B-851F-C03A55D2AA5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D3AB72-5364-4567-AB10-600C8534013E}" type="doc">
      <dgm:prSet loTypeId="urn:microsoft.com/office/officeart/2005/8/layout/bProcess2" loCatId="process" qsTypeId="urn:microsoft.com/office/officeart/2005/8/quickstyle/simple4" qsCatId="simple" csTypeId="urn:microsoft.com/office/officeart/2005/8/colors/accent2_2" csCatId="accent2"/>
      <dgm:spPr/>
      <dgm:t>
        <a:bodyPr/>
        <a:lstStyle/>
        <a:p>
          <a:endParaRPr lang="en-US"/>
        </a:p>
      </dgm:t>
    </dgm:pt>
    <dgm:pt modelId="{E473D6C4-A536-44DC-9021-C62B191E1BA0}">
      <dgm:prSet/>
      <dgm:spPr/>
      <dgm:t>
        <a:bodyPr/>
        <a:lstStyle/>
        <a:p>
          <a:r>
            <a:rPr lang="en-US"/>
            <a:t>Data pre-processing, normalization and augmentation.</a:t>
          </a:r>
        </a:p>
      </dgm:t>
    </dgm:pt>
    <dgm:pt modelId="{AD469A41-1280-457D-A2F7-EDEAF3816BF0}" type="parTrans" cxnId="{EDD45273-8DC5-43C9-A61F-BE8BDBA76940}">
      <dgm:prSet/>
      <dgm:spPr/>
      <dgm:t>
        <a:bodyPr/>
        <a:lstStyle/>
        <a:p>
          <a:endParaRPr lang="en-US"/>
        </a:p>
      </dgm:t>
    </dgm:pt>
    <dgm:pt modelId="{DB4A7F0A-F01E-400F-B891-A9ACC6351270}" type="sibTrans" cxnId="{EDD45273-8DC5-43C9-A61F-BE8BDBA76940}">
      <dgm:prSet/>
      <dgm:spPr/>
      <dgm:t>
        <a:bodyPr/>
        <a:lstStyle/>
        <a:p>
          <a:endParaRPr lang="en-US"/>
        </a:p>
      </dgm:t>
    </dgm:pt>
    <dgm:pt modelId="{221965F1-7DAC-4D6C-BD8F-D24B390882A5}">
      <dgm:prSet/>
      <dgm:spPr/>
      <dgm:t>
        <a:bodyPr/>
        <a:lstStyle/>
        <a:p>
          <a:r>
            <a:rPr lang="en-US" b="1"/>
            <a:t>Risk profiles</a:t>
          </a:r>
          <a:r>
            <a:rPr lang="en-US"/>
            <a:t> for each of the various assets &amp; corresponding parametric model estimates.</a:t>
          </a:r>
        </a:p>
      </dgm:t>
    </dgm:pt>
    <dgm:pt modelId="{2E78227D-E7A5-4F82-8E19-3B1F70A3C684}" type="parTrans" cxnId="{17BBD062-7F6B-438A-AB04-7ECBDB9939D0}">
      <dgm:prSet/>
      <dgm:spPr/>
      <dgm:t>
        <a:bodyPr/>
        <a:lstStyle/>
        <a:p>
          <a:endParaRPr lang="en-US"/>
        </a:p>
      </dgm:t>
    </dgm:pt>
    <dgm:pt modelId="{E0BC8CA2-65C0-44E9-95D4-F4072715E266}" type="sibTrans" cxnId="{17BBD062-7F6B-438A-AB04-7ECBDB9939D0}">
      <dgm:prSet/>
      <dgm:spPr/>
      <dgm:t>
        <a:bodyPr/>
        <a:lstStyle/>
        <a:p>
          <a:endParaRPr lang="en-US"/>
        </a:p>
      </dgm:t>
    </dgm:pt>
    <dgm:pt modelId="{03C46C77-5E74-4269-9E3F-4503225CE944}">
      <dgm:prSet/>
      <dgm:spPr/>
      <dgm:t>
        <a:bodyPr/>
        <a:lstStyle/>
        <a:p>
          <a:r>
            <a:rPr lang="en-US"/>
            <a:t>Preliminary time series analysis &amp; statistical correlations for </a:t>
          </a:r>
          <a:r>
            <a:rPr lang="en-US" b="1"/>
            <a:t>Crude products</a:t>
          </a:r>
          <a:endParaRPr lang="en-US"/>
        </a:p>
      </dgm:t>
    </dgm:pt>
    <dgm:pt modelId="{09A89EC7-9F05-49ED-A5FE-8E8ADB1CFD2E}" type="parTrans" cxnId="{1165CA6E-2CBF-47B4-8C80-DC11762B51A4}">
      <dgm:prSet/>
      <dgm:spPr/>
      <dgm:t>
        <a:bodyPr/>
        <a:lstStyle/>
        <a:p>
          <a:endParaRPr lang="en-US"/>
        </a:p>
      </dgm:t>
    </dgm:pt>
    <dgm:pt modelId="{E707A490-9D26-4D44-85CC-34E55276FEE3}" type="sibTrans" cxnId="{1165CA6E-2CBF-47B4-8C80-DC11762B51A4}">
      <dgm:prSet/>
      <dgm:spPr/>
      <dgm:t>
        <a:bodyPr/>
        <a:lstStyle/>
        <a:p>
          <a:endParaRPr lang="en-US"/>
        </a:p>
      </dgm:t>
    </dgm:pt>
    <dgm:pt modelId="{CE649B1A-59A3-4BE0-95F8-402481D369A5}">
      <dgm:prSet/>
      <dgm:spPr/>
      <dgm:t>
        <a:bodyPr/>
        <a:lstStyle/>
        <a:p>
          <a:r>
            <a:rPr lang="en-US"/>
            <a:t>A predictive model for WTI, and corresponding trading strategy (</a:t>
          </a:r>
          <a:r>
            <a:rPr lang="en-US" b="1"/>
            <a:t>mean-revision</a:t>
          </a:r>
          <a:r>
            <a:rPr lang="en-US"/>
            <a:t>).</a:t>
          </a:r>
        </a:p>
      </dgm:t>
    </dgm:pt>
    <dgm:pt modelId="{31D51BD0-BBC0-470C-8D6E-F821463AC5F8}" type="parTrans" cxnId="{28DCF711-3699-46A1-B909-7771A7149DB3}">
      <dgm:prSet/>
      <dgm:spPr/>
      <dgm:t>
        <a:bodyPr/>
        <a:lstStyle/>
        <a:p>
          <a:endParaRPr lang="en-US"/>
        </a:p>
      </dgm:t>
    </dgm:pt>
    <dgm:pt modelId="{091415F5-A5DD-4248-9A87-97BE084E9E74}" type="sibTrans" cxnId="{28DCF711-3699-46A1-B909-7771A7149DB3}">
      <dgm:prSet/>
      <dgm:spPr/>
      <dgm:t>
        <a:bodyPr/>
        <a:lstStyle/>
        <a:p>
          <a:endParaRPr lang="en-US"/>
        </a:p>
      </dgm:t>
    </dgm:pt>
    <dgm:pt modelId="{E7B6E611-AA11-45DD-9399-F37FF9C441E8}">
      <dgm:prSet/>
      <dgm:spPr/>
      <dgm:t>
        <a:bodyPr/>
        <a:lstStyle/>
        <a:p>
          <a:r>
            <a:rPr lang="en-US"/>
            <a:t>Initial backtest results </a:t>
          </a:r>
          <a:r>
            <a:rPr lang="en-US" b="1"/>
            <a:t>yield net positive PnL and returns</a:t>
          </a:r>
          <a:r>
            <a:rPr lang="en-US"/>
            <a:t> for the testing period (2019).</a:t>
          </a:r>
        </a:p>
      </dgm:t>
    </dgm:pt>
    <dgm:pt modelId="{D37E15C0-98A5-4202-B872-83CBEC37D324}" type="parTrans" cxnId="{5A7DF4B1-42FB-4241-B146-0B976A61FE89}">
      <dgm:prSet/>
      <dgm:spPr/>
      <dgm:t>
        <a:bodyPr/>
        <a:lstStyle/>
        <a:p>
          <a:endParaRPr lang="en-US"/>
        </a:p>
      </dgm:t>
    </dgm:pt>
    <dgm:pt modelId="{78CEC1FE-1B61-4984-91AB-70C36D0632FE}" type="sibTrans" cxnId="{5A7DF4B1-42FB-4241-B146-0B976A61FE89}">
      <dgm:prSet/>
      <dgm:spPr/>
      <dgm:t>
        <a:bodyPr/>
        <a:lstStyle/>
        <a:p>
          <a:endParaRPr lang="en-US"/>
        </a:p>
      </dgm:t>
    </dgm:pt>
    <dgm:pt modelId="{37367D53-1348-4AB7-AADC-3BE0EBD91D95}">
      <dgm:prSet/>
      <dgm:spPr/>
      <dgm:t>
        <a:bodyPr/>
        <a:lstStyle/>
        <a:p>
          <a:r>
            <a:rPr lang="en-US"/>
            <a:t>WTI mean revision strategy performance is </a:t>
          </a:r>
          <a:r>
            <a:rPr lang="en-US" b="1"/>
            <a:t>22.39%</a:t>
          </a:r>
          <a:r>
            <a:rPr lang="en-US"/>
            <a:t> annualized returns.</a:t>
          </a:r>
        </a:p>
      </dgm:t>
    </dgm:pt>
    <dgm:pt modelId="{930563A3-A2F9-49EC-9681-7AA51F2942F0}" type="parTrans" cxnId="{FDC7274A-E89C-47D7-B1EF-52C17CB9F495}">
      <dgm:prSet/>
      <dgm:spPr/>
      <dgm:t>
        <a:bodyPr/>
        <a:lstStyle/>
        <a:p>
          <a:endParaRPr lang="en-US"/>
        </a:p>
      </dgm:t>
    </dgm:pt>
    <dgm:pt modelId="{D65E5A92-924B-4848-ACAF-7418CA2BBFD3}" type="sibTrans" cxnId="{FDC7274A-E89C-47D7-B1EF-52C17CB9F495}">
      <dgm:prSet/>
      <dgm:spPr/>
      <dgm:t>
        <a:bodyPr/>
        <a:lstStyle/>
        <a:p>
          <a:endParaRPr lang="en-US"/>
        </a:p>
      </dgm:t>
    </dgm:pt>
    <dgm:pt modelId="{2C68C913-864B-4598-937D-EE8F39AE46FD}">
      <dgm:prSet/>
      <dgm:spPr/>
      <dgm:t>
        <a:bodyPr/>
        <a:lstStyle/>
        <a:p>
          <a:r>
            <a:rPr lang="en-US"/>
            <a:t>The trade execution / PnL </a:t>
          </a:r>
          <a:r>
            <a:rPr lang="en-US" b="1"/>
            <a:t>dashboard</a:t>
          </a:r>
          <a:r>
            <a:rPr lang="en-US"/>
            <a:t> is functional locally.</a:t>
          </a:r>
        </a:p>
      </dgm:t>
    </dgm:pt>
    <dgm:pt modelId="{C136276E-FCC8-476B-8EAC-B5D0A278DE27}" type="parTrans" cxnId="{EB3A682A-9AB7-4ECC-9D44-035447988AD9}">
      <dgm:prSet/>
      <dgm:spPr/>
      <dgm:t>
        <a:bodyPr/>
        <a:lstStyle/>
        <a:p>
          <a:endParaRPr lang="en-US"/>
        </a:p>
      </dgm:t>
    </dgm:pt>
    <dgm:pt modelId="{545631C8-2375-4229-8682-16C7D3B53BD6}" type="sibTrans" cxnId="{EB3A682A-9AB7-4ECC-9D44-035447988AD9}">
      <dgm:prSet/>
      <dgm:spPr/>
      <dgm:t>
        <a:bodyPr/>
        <a:lstStyle/>
        <a:p>
          <a:endParaRPr lang="en-US"/>
        </a:p>
      </dgm:t>
    </dgm:pt>
    <dgm:pt modelId="{5498CC59-D01E-45DC-AB2F-F7D97E9C9973}" type="pres">
      <dgm:prSet presAssocID="{1BD3AB72-5364-4567-AB10-600C8534013E}" presName="diagram" presStyleCnt="0">
        <dgm:presLayoutVars>
          <dgm:dir/>
          <dgm:resizeHandles/>
        </dgm:presLayoutVars>
      </dgm:prSet>
      <dgm:spPr/>
    </dgm:pt>
    <dgm:pt modelId="{22626FFF-1BCE-497E-9236-137E4AB749A6}" type="pres">
      <dgm:prSet presAssocID="{E473D6C4-A536-44DC-9021-C62B191E1BA0}" presName="firstNode" presStyleLbl="node1" presStyleIdx="0" presStyleCnt="7">
        <dgm:presLayoutVars>
          <dgm:bulletEnabled val="1"/>
        </dgm:presLayoutVars>
      </dgm:prSet>
      <dgm:spPr/>
    </dgm:pt>
    <dgm:pt modelId="{3F893DE1-F8DD-43E1-A9E4-FF7659F44825}" type="pres">
      <dgm:prSet presAssocID="{DB4A7F0A-F01E-400F-B891-A9ACC6351270}" presName="sibTrans" presStyleLbl="sibTrans2D1" presStyleIdx="0" presStyleCnt="6"/>
      <dgm:spPr/>
    </dgm:pt>
    <dgm:pt modelId="{8162A54F-673F-4933-B9FD-2156B11FDBF2}" type="pres">
      <dgm:prSet presAssocID="{221965F1-7DAC-4D6C-BD8F-D24B390882A5}" presName="middleNode" presStyleCnt="0"/>
      <dgm:spPr/>
    </dgm:pt>
    <dgm:pt modelId="{716CAA5C-FF0A-499A-A33B-1C6223905EE1}" type="pres">
      <dgm:prSet presAssocID="{221965F1-7DAC-4D6C-BD8F-D24B390882A5}" presName="padding" presStyleLbl="node1" presStyleIdx="0" presStyleCnt="7"/>
      <dgm:spPr/>
    </dgm:pt>
    <dgm:pt modelId="{D3D272F9-B202-4185-B75F-A40FCAD78F64}" type="pres">
      <dgm:prSet presAssocID="{221965F1-7DAC-4D6C-BD8F-D24B390882A5}" presName="shape" presStyleLbl="node1" presStyleIdx="1" presStyleCnt="7">
        <dgm:presLayoutVars>
          <dgm:bulletEnabled val="1"/>
        </dgm:presLayoutVars>
      </dgm:prSet>
      <dgm:spPr/>
    </dgm:pt>
    <dgm:pt modelId="{913C3F73-9CB0-4919-B273-B464C91B1645}" type="pres">
      <dgm:prSet presAssocID="{E0BC8CA2-65C0-44E9-95D4-F4072715E266}" presName="sibTrans" presStyleLbl="sibTrans2D1" presStyleIdx="1" presStyleCnt="6"/>
      <dgm:spPr/>
    </dgm:pt>
    <dgm:pt modelId="{B284605B-4DF5-4E1E-A1B2-7F6491C9F551}" type="pres">
      <dgm:prSet presAssocID="{03C46C77-5E74-4269-9E3F-4503225CE944}" presName="middleNode" presStyleCnt="0"/>
      <dgm:spPr/>
    </dgm:pt>
    <dgm:pt modelId="{1D18EF53-A718-4F8D-A84A-5B78BC8A30D1}" type="pres">
      <dgm:prSet presAssocID="{03C46C77-5E74-4269-9E3F-4503225CE944}" presName="padding" presStyleLbl="node1" presStyleIdx="1" presStyleCnt="7"/>
      <dgm:spPr/>
    </dgm:pt>
    <dgm:pt modelId="{38C127A9-F4F2-458E-AD34-E8B64D013D42}" type="pres">
      <dgm:prSet presAssocID="{03C46C77-5E74-4269-9E3F-4503225CE944}" presName="shape" presStyleLbl="node1" presStyleIdx="2" presStyleCnt="7">
        <dgm:presLayoutVars>
          <dgm:bulletEnabled val="1"/>
        </dgm:presLayoutVars>
      </dgm:prSet>
      <dgm:spPr/>
    </dgm:pt>
    <dgm:pt modelId="{C33B0F37-F00C-42F3-A67E-FDCCB04607F2}" type="pres">
      <dgm:prSet presAssocID="{E707A490-9D26-4D44-85CC-34E55276FEE3}" presName="sibTrans" presStyleLbl="sibTrans2D1" presStyleIdx="2" presStyleCnt="6"/>
      <dgm:spPr/>
    </dgm:pt>
    <dgm:pt modelId="{D12E0303-CD7C-42C4-8AAF-FF9D1BFFDC39}" type="pres">
      <dgm:prSet presAssocID="{CE649B1A-59A3-4BE0-95F8-402481D369A5}" presName="middleNode" presStyleCnt="0"/>
      <dgm:spPr/>
    </dgm:pt>
    <dgm:pt modelId="{CA55D1F5-909F-48B3-B91E-4F74AEF4E4D6}" type="pres">
      <dgm:prSet presAssocID="{CE649B1A-59A3-4BE0-95F8-402481D369A5}" presName="padding" presStyleLbl="node1" presStyleIdx="2" presStyleCnt="7"/>
      <dgm:spPr/>
    </dgm:pt>
    <dgm:pt modelId="{CE57C9D4-4A27-4684-8264-D52899EBB897}" type="pres">
      <dgm:prSet presAssocID="{CE649B1A-59A3-4BE0-95F8-402481D369A5}" presName="shape" presStyleLbl="node1" presStyleIdx="3" presStyleCnt="7">
        <dgm:presLayoutVars>
          <dgm:bulletEnabled val="1"/>
        </dgm:presLayoutVars>
      </dgm:prSet>
      <dgm:spPr/>
    </dgm:pt>
    <dgm:pt modelId="{88781349-7665-41DB-AA2C-89134366FDC5}" type="pres">
      <dgm:prSet presAssocID="{091415F5-A5DD-4248-9A87-97BE084E9E74}" presName="sibTrans" presStyleLbl="sibTrans2D1" presStyleIdx="3" presStyleCnt="6"/>
      <dgm:spPr/>
    </dgm:pt>
    <dgm:pt modelId="{FF537156-D387-45EE-9DE0-5650B5A1B8CA}" type="pres">
      <dgm:prSet presAssocID="{E7B6E611-AA11-45DD-9399-F37FF9C441E8}" presName="middleNode" presStyleCnt="0"/>
      <dgm:spPr/>
    </dgm:pt>
    <dgm:pt modelId="{909B0E15-21D5-4363-9534-BE3D1FB3F660}" type="pres">
      <dgm:prSet presAssocID="{E7B6E611-AA11-45DD-9399-F37FF9C441E8}" presName="padding" presStyleLbl="node1" presStyleIdx="3" presStyleCnt="7"/>
      <dgm:spPr/>
    </dgm:pt>
    <dgm:pt modelId="{E57D212B-AC52-4F2F-8201-CD0C4A509566}" type="pres">
      <dgm:prSet presAssocID="{E7B6E611-AA11-45DD-9399-F37FF9C441E8}" presName="shape" presStyleLbl="node1" presStyleIdx="4" presStyleCnt="7">
        <dgm:presLayoutVars>
          <dgm:bulletEnabled val="1"/>
        </dgm:presLayoutVars>
      </dgm:prSet>
      <dgm:spPr/>
    </dgm:pt>
    <dgm:pt modelId="{96135080-70D6-4356-9D44-EC4036CE92A1}" type="pres">
      <dgm:prSet presAssocID="{78CEC1FE-1B61-4984-91AB-70C36D0632FE}" presName="sibTrans" presStyleLbl="sibTrans2D1" presStyleIdx="4" presStyleCnt="6"/>
      <dgm:spPr/>
    </dgm:pt>
    <dgm:pt modelId="{780EDF9C-EB7E-489F-A7B2-F6E66C2E8A7E}" type="pres">
      <dgm:prSet presAssocID="{37367D53-1348-4AB7-AADC-3BE0EBD91D95}" presName="middleNode" presStyleCnt="0"/>
      <dgm:spPr/>
    </dgm:pt>
    <dgm:pt modelId="{0982F3B2-F289-4904-9CDB-ED36E46D364E}" type="pres">
      <dgm:prSet presAssocID="{37367D53-1348-4AB7-AADC-3BE0EBD91D95}" presName="padding" presStyleLbl="node1" presStyleIdx="4" presStyleCnt="7"/>
      <dgm:spPr/>
    </dgm:pt>
    <dgm:pt modelId="{097FD8A1-514F-44B9-BD0C-52B752D2126D}" type="pres">
      <dgm:prSet presAssocID="{37367D53-1348-4AB7-AADC-3BE0EBD91D95}" presName="shape" presStyleLbl="node1" presStyleIdx="5" presStyleCnt="7">
        <dgm:presLayoutVars>
          <dgm:bulletEnabled val="1"/>
        </dgm:presLayoutVars>
      </dgm:prSet>
      <dgm:spPr/>
    </dgm:pt>
    <dgm:pt modelId="{11B6D98F-DE0E-4F4B-802F-CEE8CE262303}" type="pres">
      <dgm:prSet presAssocID="{D65E5A92-924B-4848-ACAF-7418CA2BBFD3}" presName="sibTrans" presStyleLbl="sibTrans2D1" presStyleIdx="5" presStyleCnt="6"/>
      <dgm:spPr/>
    </dgm:pt>
    <dgm:pt modelId="{40448830-1EE0-4080-A09E-FBC06ADC975A}" type="pres">
      <dgm:prSet presAssocID="{2C68C913-864B-4598-937D-EE8F39AE46FD}" presName="lastNode" presStyleLbl="node1" presStyleIdx="6" presStyleCnt="7">
        <dgm:presLayoutVars>
          <dgm:bulletEnabled val="1"/>
        </dgm:presLayoutVars>
      </dgm:prSet>
      <dgm:spPr/>
    </dgm:pt>
  </dgm:ptLst>
  <dgm:cxnLst>
    <dgm:cxn modelId="{28DCF711-3699-46A1-B909-7771A7149DB3}" srcId="{1BD3AB72-5364-4567-AB10-600C8534013E}" destId="{CE649B1A-59A3-4BE0-95F8-402481D369A5}" srcOrd="3" destOrd="0" parTransId="{31D51BD0-BBC0-470C-8D6E-F821463AC5F8}" sibTransId="{091415F5-A5DD-4248-9A87-97BE084E9E74}"/>
    <dgm:cxn modelId="{EB3A682A-9AB7-4ECC-9D44-035447988AD9}" srcId="{1BD3AB72-5364-4567-AB10-600C8534013E}" destId="{2C68C913-864B-4598-937D-EE8F39AE46FD}" srcOrd="6" destOrd="0" parTransId="{C136276E-FCC8-476B-8EAC-B5D0A278DE27}" sibTransId="{545631C8-2375-4229-8682-16C7D3B53BD6}"/>
    <dgm:cxn modelId="{23E3103B-9F43-4AF2-9F6D-8812FF97B7ED}" type="presOf" srcId="{2C68C913-864B-4598-937D-EE8F39AE46FD}" destId="{40448830-1EE0-4080-A09E-FBC06ADC975A}" srcOrd="0" destOrd="0" presId="urn:microsoft.com/office/officeart/2005/8/layout/bProcess2"/>
    <dgm:cxn modelId="{FDC7274A-E89C-47D7-B1EF-52C17CB9F495}" srcId="{1BD3AB72-5364-4567-AB10-600C8534013E}" destId="{37367D53-1348-4AB7-AADC-3BE0EBD91D95}" srcOrd="5" destOrd="0" parTransId="{930563A3-A2F9-49EC-9681-7AA51F2942F0}" sibTransId="{D65E5A92-924B-4848-ACAF-7418CA2BBFD3}"/>
    <dgm:cxn modelId="{22FF5357-9001-4BE5-8540-A92109EF5CE0}" type="presOf" srcId="{DB4A7F0A-F01E-400F-B891-A9ACC6351270}" destId="{3F893DE1-F8DD-43E1-A9E4-FF7659F44825}" srcOrd="0" destOrd="0" presId="urn:microsoft.com/office/officeart/2005/8/layout/bProcess2"/>
    <dgm:cxn modelId="{A7FA6F59-0DCC-4CDC-B15B-F08CC9A558CF}" type="presOf" srcId="{1BD3AB72-5364-4567-AB10-600C8534013E}" destId="{5498CC59-D01E-45DC-AB2F-F7D97E9C9973}" srcOrd="0" destOrd="0" presId="urn:microsoft.com/office/officeart/2005/8/layout/bProcess2"/>
    <dgm:cxn modelId="{6571A85D-4FC2-4E84-ADD5-6335A9375717}" type="presOf" srcId="{E0BC8CA2-65C0-44E9-95D4-F4072715E266}" destId="{913C3F73-9CB0-4919-B273-B464C91B1645}" srcOrd="0" destOrd="0" presId="urn:microsoft.com/office/officeart/2005/8/layout/bProcess2"/>
    <dgm:cxn modelId="{17BBD062-7F6B-438A-AB04-7ECBDB9939D0}" srcId="{1BD3AB72-5364-4567-AB10-600C8534013E}" destId="{221965F1-7DAC-4D6C-BD8F-D24B390882A5}" srcOrd="1" destOrd="0" parTransId="{2E78227D-E7A5-4F82-8E19-3B1F70A3C684}" sibTransId="{E0BC8CA2-65C0-44E9-95D4-F4072715E266}"/>
    <dgm:cxn modelId="{06EBDC69-0DC7-4D9C-84CF-FA5B30DF3359}" type="presOf" srcId="{D65E5A92-924B-4848-ACAF-7418CA2BBFD3}" destId="{11B6D98F-DE0E-4F4B-802F-CEE8CE262303}" srcOrd="0" destOrd="0" presId="urn:microsoft.com/office/officeart/2005/8/layout/bProcess2"/>
    <dgm:cxn modelId="{1165CA6E-2CBF-47B4-8C80-DC11762B51A4}" srcId="{1BD3AB72-5364-4567-AB10-600C8534013E}" destId="{03C46C77-5E74-4269-9E3F-4503225CE944}" srcOrd="2" destOrd="0" parTransId="{09A89EC7-9F05-49ED-A5FE-8E8ADB1CFD2E}" sibTransId="{E707A490-9D26-4D44-85CC-34E55276FEE3}"/>
    <dgm:cxn modelId="{EDD45273-8DC5-43C9-A61F-BE8BDBA76940}" srcId="{1BD3AB72-5364-4567-AB10-600C8534013E}" destId="{E473D6C4-A536-44DC-9021-C62B191E1BA0}" srcOrd="0" destOrd="0" parTransId="{AD469A41-1280-457D-A2F7-EDEAF3816BF0}" sibTransId="{DB4A7F0A-F01E-400F-B891-A9ACC6351270}"/>
    <dgm:cxn modelId="{E24B7B8A-D0A3-4345-840C-ACFD8FD27315}" type="presOf" srcId="{E473D6C4-A536-44DC-9021-C62B191E1BA0}" destId="{22626FFF-1BCE-497E-9236-137E4AB749A6}" srcOrd="0" destOrd="0" presId="urn:microsoft.com/office/officeart/2005/8/layout/bProcess2"/>
    <dgm:cxn modelId="{1F808E95-F0FA-49F5-BC56-99CD0A12DDF5}" type="presOf" srcId="{091415F5-A5DD-4248-9A87-97BE084E9E74}" destId="{88781349-7665-41DB-AA2C-89134366FDC5}" srcOrd="0" destOrd="0" presId="urn:microsoft.com/office/officeart/2005/8/layout/bProcess2"/>
    <dgm:cxn modelId="{E4ECAF96-777E-43B3-A76B-44B12C002786}" type="presOf" srcId="{78CEC1FE-1B61-4984-91AB-70C36D0632FE}" destId="{96135080-70D6-4356-9D44-EC4036CE92A1}" srcOrd="0" destOrd="0" presId="urn:microsoft.com/office/officeart/2005/8/layout/bProcess2"/>
    <dgm:cxn modelId="{7B385EA8-918A-470A-9E22-4712A8FB5E0C}" type="presOf" srcId="{221965F1-7DAC-4D6C-BD8F-D24B390882A5}" destId="{D3D272F9-B202-4185-B75F-A40FCAD78F64}" srcOrd="0" destOrd="0" presId="urn:microsoft.com/office/officeart/2005/8/layout/bProcess2"/>
    <dgm:cxn modelId="{027FFCA9-B640-4D40-9D95-893A51033E7F}" type="presOf" srcId="{03C46C77-5E74-4269-9E3F-4503225CE944}" destId="{38C127A9-F4F2-458E-AD34-E8B64D013D42}" srcOrd="0" destOrd="0" presId="urn:microsoft.com/office/officeart/2005/8/layout/bProcess2"/>
    <dgm:cxn modelId="{8213E1AF-0F5F-4464-AC49-BC6A10A52D3E}" type="presOf" srcId="{E7B6E611-AA11-45DD-9399-F37FF9C441E8}" destId="{E57D212B-AC52-4F2F-8201-CD0C4A509566}" srcOrd="0" destOrd="0" presId="urn:microsoft.com/office/officeart/2005/8/layout/bProcess2"/>
    <dgm:cxn modelId="{C73637B0-AB30-40BE-8527-D111FF5C9280}" type="presOf" srcId="{37367D53-1348-4AB7-AADC-3BE0EBD91D95}" destId="{097FD8A1-514F-44B9-BD0C-52B752D2126D}" srcOrd="0" destOrd="0" presId="urn:microsoft.com/office/officeart/2005/8/layout/bProcess2"/>
    <dgm:cxn modelId="{5A7DF4B1-42FB-4241-B146-0B976A61FE89}" srcId="{1BD3AB72-5364-4567-AB10-600C8534013E}" destId="{E7B6E611-AA11-45DD-9399-F37FF9C441E8}" srcOrd="4" destOrd="0" parTransId="{D37E15C0-98A5-4202-B872-83CBEC37D324}" sibTransId="{78CEC1FE-1B61-4984-91AB-70C36D0632FE}"/>
    <dgm:cxn modelId="{F07A0DF1-3BC6-41C8-BAE9-FDA5A6E04A8E}" type="presOf" srcId="{E707A490-9D26-4D44-85CC-34E55276FEE3}" destId="{C33B0F37-F00C-42F3-A67E-FDCCB04607F2}" srcOrd="0" destOrd="0" presId="urn:microsoft.com/office/officeart/2005/8/layout/bProcess2"/>
    <dgm:cxn modelId="{E7FDEBFE-8F9B-4642-9E2A-DB7FD4399613}" type="presOf" srcId="{CE649B1A-59A3-4BE0-95F8-402481D369A5}" destId="{CE57C9D4-4A27-4684-8264-D52899EBB897}" srcOrd="0" destOrd="0" presId="urn:microsoft.com/office/officeart/2005/8/layout/bProcess2"/>
    <dgm:cxn modelId="{03313CAE-E383-441C-95A1-A83FF6B90AEB}" type="presParOf" srcId="{5498CC59-D01E-45DC-AB2F-F7D97E9C9973}" destId="{22626FFF-1BCE-497E-9236-137E4AB749A6}" srcOrd="0" destOrd="0" presId="urn:microsoft.com/office/officeart/2005/8/layout/bProcess2"/>
    <dgm:cxn modelId="{0C9E9244-B611-406A-A14E-2E2AD40F4A8F}" type="presParOf" srcId="{5498CC59-D01E-45DC-AB2F-F7D97E9C9973}" destId="{3F893DE1-F8DD-43E1-A9E4-FF7659F44825}" srcOrd="1" destOrd="0" presId="urn:microsoft.com/office/officeart/2005/8/layout/bProcess2"/>
    <dgm:cxn modelId="{394F3988-423F-4796-BB2C-3C01675737E6}" type="presParOf" srcId="{5498CC59-D01E-45DC-AB2F-F7D97E9C9973}" destId="{8162A54F-673F-4933-B9FD-2156B11FDBF2}" srcOrd="2" destOrd="0" presId="urn:microsoft.com/office/officeart/2005/8/layout/bProcess2"/>
    <dgm:cxn modelId="{AEEBCCB0-3122-4D06-A495-E3C2612E0BA6}" type="presParOf" srcId="{8162A54F-673F-4933-B9FD-2156B11FDBF2}" destId="{716CAA5C-FF0A-499A-A33B-1C6223905EE1}" srcOrd="0" destOrd="0" presId="urn:microsoft.com/office/officeart/2005/8/layout/bProcess2"/>
    <dgm:cxn modelId="{74BD952E-0DC7-4145-8BA6-8563D8F63C15}" type="presParOf" srcId="{8162A54F-673F-4933-B9FD-2156B11FDBF2}" destId="{D3D272F9-B202-4185-B75F-A40FCAD78F64}" srcOrd="1" destOrd="0" presId="urn:microsoft.com/office/officeart/2005/8/layout/bProcess2"/>
    <dgm:cxn modelId="{CAFD76AE-491E-4722-88E4-CF5E1AE30351}" type="presParOf" srcId="{5498CC59-D01E-45DC-AB2F-F7D97E9C9973}" destId="{913C3F73-9CB0-4919-B273-B464C91B1645}" srcOrd="3" destOrd="0" presId="urn:microsoft.com/office/officeart/2005/8/layout/bProcess2"/>
    <dgm:cxn modelId="{3955F8E0-5577-41F8-B432-E7F23DBC87EA}" type="presParOf" srcId="{5498CC59-D01E-45DC-AB2F-F7D97E9C9973}" destId="{B284605B-4DF5-4E1E-A1B2-7F6491C9F551}" srcOrd="4" destOrd="0" presId="urn:microsoft.com/office/officeart/2005/8/layout/bProcess2"/>
    <dgm:cxn modelId="{32A73B5A-6640-44D0-A14B-E14F42291C73}" type="presParOf" srcId="{B284605B-4DF5-4E1E-A1B2-7F6491C9F551}" destId="{1D18EF53-A718-4F8D-A84A-5B78BC8A30D1}" srcOrd="0" destOrd="0" presId="urn:microsoft.com/office/officeart/2005/8/layout/bProcess2"/>
    <dgm:cxn modelId="{696DB86E-4FC9-42F4-BD2F-641AD07FD8FE}" type="presParOf" srcId="{B284605B-4DF5-4E1E-A1B2-7F6491C9F551}" destId="{38C127A9-F4F2-458E-AD34-E8B64D013D42}" srcOrd="1" destOrd="0" presId="urn:microsoft.com/office/officeart/2005/8/layout/bProcess2"/>
    <dgm:cxn modelId="{A20464AB-A400-4838-B98E-6DDC6A51CA74}" type="presParOf" srcId="{5498CC59-D01E-45DC-AB2F-F7D97E9C9973}" destId="{C33B0F37-F00C-42F3-A67E-FDCCB04607F2}" srcOrd="5" destOrd="0" presId="urn:microsoft.com/office/officeart/2005/8/layout/bProcess2"/>
    <dgm:cxn modelId="{BA28134C-7780-4CCC-9CE8-17A87904BAA6}" type="presParOf" srcId="{5498CC59-D01E-45DC-AB2F-F7D97E9C9973}" destId="{D12E0303-CD7C-42C4-8AAF-FF9D1BFFDC39}" srcOrd="6" destOrd="0" presId="urn:microsoft.com/office/officeart/2005/8/layout/bProcess2"/>
    <dgm:cxn modelId="{72C563B5-0E24-43EC-8111-709395DE70DA}" type="presParOf" srcId="{D12E0303-CD7C-42C4-8AAF-FF9D1BFFDC39}" destId="{CA55D1F5-909F-48B3-B91E-4F74AEF4E4D6}" srcOrd="0" destOrd="0" presId="urn:microsoft.com/office/officeart/2005/8/layout/bProcess2"/>
    <dgm:cxn modelId="{73CDAF4F-F805-41BE-AACC-C087FE576537}" type="presParOf" srcId="{D12E0303-CD7C-42C4-8AAF-FF9D1BFFDC39}" destId="{CE57C9D4-4A27-4684-8264-D52899EBB897}" srcOrd="1" destOrd="0" presId="urn:microsoft.com/office/officeart/2005/8/layout/bProcess2"/>
    <dgm:cxn modelId="{70F65FC9-DB22-40E1-9DE6-9D5BDCA785E2}" type="presParOf" srcId="{5498CC59-D01E-45DC-AB2F-F7D97E9C9973}" destId="{88781349-7665-41DB-AA2C-89134366FDC5}" srcOrd="7" destOrd="0" presId="urn:microsoft.com/office/officeart/2005/8/layout/bProcess2"/>
    <dgm:cxn modelId="{CC24CDB3-86BC-430B-8A03-F7AB24B994EF}" type="presParOf" srcId="{5498CC59-D01E-45DC-AB2F-F7D97E9C9973}" destId="{FF537156-D387-45EE-9DE0-5650B5A1B8CA}" srcOrd="8" destOrd="0" presId="urn:microsoft.com/office/officeart/2005/8/layout/bProcess2"/>
    <dgm:cxn modelId="{594B935E-CA51-445E-8248-402E32597301}" type="presParOf" srcId="{FF537156-D387-45EE-9DE0-5650B5A1B8CA}" destId="{909B0E15-21D5-4363-9534-BE3D1FB3F660}" srcOrd="0" destOrd="0" presId="urn:microsoft.com/office/officeart/2005/8/layout/bProcess2"/>
    <dgm:cxn modelId="{09111807-F177-4972-8936-E0D8DB2FDCE8}" type="presParOf" srcId="{FF537156-D387-45EE-9DE0-5650B5A1B8CA}" destId="{E57D212B-AC52-4F2F-8201-CD0C4A509566}" srcOrd="1" destOrd="0" presId="urn:microsoft.com/office/officeart/2005/8/layout/bProcess2"/>
    <dgm:cxn modelId="{6F3A5D89-8996-40C6-BFF8-1014DB6FF683}" type="presParOf" srcId="{5498CC59-D01E-45DC-AB2F-F7D97E9C9973}" destId="{96135080-70D6-4356-9D44-EC4036CE92A1}" srcOrd="9" destOrd="0" presId="urn:microsoft.com/office/officeart/2005/8/layout/bProcess2"/>
    <dgm:cxn modelId="{2D4ED4B7-88AD-4585-8A43-E52EB0F9EE95}" type="presParOf" srcId="{5498CC59-D01E-45DC-AB2F-F7D97E9C9973}" destId="{780EDF9C-EB7E-489F-A7B2-F6E66C2E8A7E}" srcOrd="10" destOrd="0" presId="urn:microsoft.com/office/officeart/2005/8/layout/bProcess2"/>
    <dgm:cxn modelId="{999D2818-C73D-439C-AD4A-AADB88CD222F}" type="presParOf" srcId="{780EDF9C-EB7E-489F-A7B2-F6E66C2E8A7E}" destId="{0982F3B2-F289-4904-9CDB-ED36E46D364E}" srcOrd="0" destOrd="0" presId="urn:microsoft.com/office/officeart/2005/8/layout/bProcess2"/>
    <dgm:cxn modelId="{2036637C-1FB5-4108-AA23-5B5E1E8A8DAC}" type="presParOf" srcId="{780EDF9C-EB7E-489F-A7B2-F6E66C2E8A7E}" destId="{097FD8A1-514F-44B9-BD0C-52B752D2126D}" srcOrd="1" destOrd="0" presId="urn:microsoft.com/office/officeart/2005/8/layout/bProcess2"/>
    <dgm:cxn modelId="{95C5EB83-AA4C-4D2A-869A-8877CE636C2A}" type="presParOf" srcId="{5498CC59-D01E-45DC-AB2F-F7D97E9C9973}" destId="{11B6D98F-DE0E-4F4B-802F-CEE8CE262303}" srcOrd="11" destOrd="0" presId="urn:microsoft.com/office/officeart/2005/8/layout/bProcess2"/>
    <dgm:cxn modelId="{4D038B8B-CD0D-40FF-98F7-1D078E6ADC2B}" type="presParOf" srcId="{5498CC59-D01E-45DC-AB2F-F7D97E9C9973}" destId="{40448830-1EE0-4080-A09E-FBC06ADC975A}"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E56A672-D9FD-4BD5-A680-9A1614D2ACEE}" type="doc">
      <dgm:prSet loTypeId="urn:microsoft.com/office/officeart/2005/8/layout/default" loCatId="list" qsTypeId="urn:microsoft.com/office/officeart/2005/8/quickstyle/simple2" qsCatId="simple" csTypeId="urn:microsoft.com/office/officeart/2005/8/colors/accent2_2" csCatId="accent2" phldr="1"/>
      <dgm:spPr/>
      <dgm:t>
        <a:bodyPr/>
        <a:lstStyle/>
        <a:p>
          <a:endParaRPr lang="en-US"/>
        </a:p>
      </dgm:t>
    </dgm:pt>
    <dgm:pt modelId="{71DBD4DB-09C5-4C10-85C9-D35777BC2BB1}">
      <dgm:prSet/>
      <dgm:spPr/>
      <dgm:t>
        <a:bodyPr/>
        <a:lstStyle/>
        <a:p>
          <a:r>
            <a:rPr lang="en-US"/>
            <a:t>Data pre-processing, normalization and augmentation.</a:t>
          </a:r>
        </a:p>
      </dgm:t>
    </dgm:pt>
    <dgm:pt modelId="{D9668D83-D3F6-4868-ABE8-7982CAF81615}" type="parTrans" cxnId="{956028DD-19F0-4B28-8EF1-02F11A63E496}">
      <dgm:prSet/>
      <dgm:spPr/>
      <dgm:t>
        <a:bodyPr/>
        <a:lstStyle/>
        <a:p>
          <a:endParaRPr lang="en-US"/>
        </a:p>
      </dgm:t>
    </dgm:pt>
    <dgm:pt modelId="{2B32F41E-526D-4EB1-828A-955016659163}" type="sibTrans" cxnId="{956028DD-19F0-4B28-8EF1-02F11A63E496}">
      <dgm:prSet/>
      <dgm:spPr/>
      <dgm:t>
        <a:bodyPr/>
        <a:lstStyle/>
        <a:p>
          <a:endParaRPr lang="en-US"/>
        </a:p>
      </dgm:t>
    </dgm:pt>
    <dgm:pt modelId="{16F77140-B4B5-4B8D-B0A1-726BAEA16038}">
      <dgm:prSet/>
      <dgm:spPr/>
      <dgm:t>
        <a:bodyPr/>
        <a:lstStyle/>
        <a:p>
          <a:r>
            <a:rPr lang="en-US" b="1"/>
            <a:t>Risk profiles</a:t>
          </a:r>
          <a:r>
            <a:rPr lang="en-US"/>
            <a:t> for each of the various assets &amp; corresponding parametric model estimates.</a:t>
          </a:r>
        </a:p>
      </dgm:t>
    </dgm:pt>
    <dgm:pt modelId="{9ED7075D-89F5-4981-8EDD-CCC90A391BCD}" type="parTrans" cxnId="{FA6263DF-7EB3-4FF5-9B57-34AD2C0C6DC5}">
      <dgm:prSet/>
      <dgm:spPr/>
      <dgm:t>
        <a:bodyPr/>
        <a:lstStyle/>
        <a:p>
          <a:endParaRPr lang="en-US"/>
        </a:p>
      </dgm:t>
    </dgm:pt>
    <dgm:pt modelId="{03727EB8-1BAB-448C-8CB5-3262C5EA8D1B}" type="sibTrans" cxnId="{FA6263DF-7EB3-4FF5-9B57-34AD2C0C6DC5}">
      <dgm:prSet/>
      <dgm:spPr/>
      <dgm:t>
        <a:bodyPr/>
        <a:lstStyle/>
        <a:p>
          <a:endParaRPr lang="en-US"/>
        </a:p>
      </dgm:t>
    </dgm:pt>
    <dgm:pt modelId="{1AD054B7-23EF-4F3D-8315-4171BA1F1AC6}">
      <dgm:prSet/>
      <dgm:spPr/>
      <dgm:t>
        <a:bodyPr/>
        <a:lstStyle/>
        <a:p>
          <a:r>
            <a:rPr lang="en-US"/>
            <a:t>Preliminary time series analysis &amp; statistical correlations for </a:t>
          </a:r>
          <a:r>
            <a:rPr lang="en-US" b="1"/>
            <a:t>Crude products</a:t>
          </a:r>
          <a:endParaRPr lang="en-US"/>
        </a:p>
      </dgm:t>
    </dgm:pt>
    <dgm:pt modelId="{B6FA4BA7-DC8D-42B4-B133-89E6BEC0DE8B}" type="parTrans" cxnId="{3EE7D5E3-96AD-4AFD-A045-AB674057AE5C}">
      <dgm:prSet/>
      <dgm:spPr/>
      <dgm:t>
        <a:bodyPr/>
        <a:lstStyle/>
        <a:p>
          <a:endParaRPr lang="en-US"/>
        </a:p>
      </dgm:t>
    </dgm:pt>
    <dgm:pt modelId="{3E909FD1-107E-4178-A660-E0AAFEC87565}" type="sibTrans" cxnId="{3EE7D5E3-96AD-4AFD-A045-AB674057AE5C}">
      <dgm:prSet/>
      <dgm:spPr/>
      <dgm:t>
        <a:bodyPr/>
        <a:lstStyle/>
        <a:p>
          <a:endParaRPr lang="en-US"/>
        </a:p>
      </dgm:t>
    </dgm:pt>
    <dgm:pt modelId="{9249762D-3AC5-4847-A159-B2411815EB7B}">
      <dgm:prSet/>
      <dgm:spPr/>
      <dgm:t>
        <a:bodyPr/>
        <a:lstStyle/>
        <a:p>
          <a:r>
            <a:rPr lang="en-US" dirty="0"/>
            <a:t>A predictive model for WTI, and corresponding trading strategy (</a:t>
          </a:r>
          <a:r>
            <a:rPr lang="en-US" b="1" dirty="0"/>
            <a:t>mean-revision</a:t>
          </a:r>
          <a:r>
            <a:rPr lang="en-US" dirty="0"/>
            <a:t>).</a:t>
          </a:r>
        </a:p>
      </dgm:t>
    </dgm:pt>
    <dgm:pt modelId="{BDEEBF64-155A-4431-B10D-F478C62CC0BC}" type="parTrans" cxnId="{CDAAFB0C-B63D-404A-AAA9-1E9DE0CC9A18}">
      <dgm:prSet/>
      <dgm:spPr/>
      <dgm:t>
        <a:bodyPr/>
        <a:lstStyle/>
        <a:p>
          <a:endParaRPr lang="en-US"/>
        </a:p>
      </dgm:t>
    </dgm:pt>
    <dgm:pt modelId="{3DC9A943-5845-4F2E-AFD6-B91C67BF21E7}" type="sibTrans" cxnId="{CDAAFB0C-B63D-404A-AAA9-1E9DE0CC9A18}">
      <dgm:prSet/>
      <dgm:spPr/>
      <dgm:t>
        <a:bodyPr/>
        <a:lstStyle/>
        <a:p>
          <a:endParaRPr lang="en-US"/>
        </a:p>
      </dgm:t>
    </dgm:pt>
    <dgm:pt modelId="{35664618-85AB-4CA7-9A73-089C32F944EF}">
      <dgm:prSet/>
      <dgm:spPr/>
      <dgm:t>
        <a:bodyPr/>
        <a:lstStyle/>
        <a:p>
          <a:r>
            <a:rPr lang="en-US"/>
            <a:t>Initial backtest results </a:t>
          </a:r>
          <a:r>
            <a:rPr lang="en-US" b="1"/>
            <a:t>yield net positive PnL and returns</a:t>
          </a:r>
          <a:r>
            <a:rPr lang="en-US"/>
            <a:t> for the testing period (2019).</a:t>
          </a:r>
        </a:p>
      </dgm:t>
    </dgm:pt>
    <dgm:pt modelId="{34CF3847-9295-415B-B5D6-9C0D3CA7C448}" type="parTrans" cxnId="{CDB79436-C2B1-4BD4-A81D-EC80084445D0}">
      <dgm:prSet/>
      <dgm:spPr/>
      <dgm:t>
        <a:bodyPr/>
        <a:lstStyle/>
        <a:p>
          <a:endParaRPr lang="en-US"/>
        </a:p>
      </dgm:t>
    </dgm:pt>
    <dgm:pt modelId="{DF14B055-9014-4C53-9E65-46C2875C3E63}" type="sibTrans" cxnId="{CDB79436-C2B1-4BD4-A81D-EC80084445D0}">
      <dgm:prSet/>
      <dgm:spPr/>
      <dgm:t>
        <a:bodyPr/>
        <a:lstStyle/>
        <a:p>
          <a:endParaRPr lang="en-US"/>
        </a:p>
      </dgm:t>
    </dgm:pt>
    <dgm:pt modelId="{F5EFAC10-2322-40A5-B3A2-552CA79E2F42}">
      <dgm:prSet/>
      <dgm:spPr/>
      <dgm:t>
        <a:bodyPr/>
        <a:lstStyle/>
        <a:p>
          <a:r>
            <a:rPr lang="en-US" dirty="0"/>
            <a:t>WTI mean revision strategy performance is </a:t>
          </a:r>
          <a:r>
            <a:rPr lang="en-US" b="1" dirty="0"/>
            <a:t>26.11%</a:t>
          </a:r>
          <a:r>
            <a:rPr lang="en-US" dirty="0"/>
            <a:t> year to date.</a:t>
          </a:r>
        </a:p>
      </dgm:t>
    </dgm:pt>
    <dgm:pt modelId="{59E63B9C-66A0-4B46-AC61-6E5B7E140A25}" type="parTrans" cxnId="{50127734-4952-4839-80F3-3EF8A6CE3B7F}">
      <dgm:prSet/>
      <dgm:spPr/>
      <dgm:t>
        <a:bodyPr/>
        <a:lstStyle/>
        <a:p>
          <a:endParaRPr lang="en-US"/>
        </a:p>
      </dgm:t>
    </dgm:pt>
    <dgm:pt modelId="{AF267CFD-7217-4970-AB3C-8A0EB050C08C}" type="sibTrans" cxnId="{50127734-4952-4839-80F3-3EF8A6CE3B7F}">
      <dgm:prSet/>
      <dgm:spPr/>
      <dgm:t>
        <a:bodyPr/>
        <a:lstStyle/>
        <a:p>
          <a:endParaRPr lang="en-US"/>
        </a:p>
      </dgm:t>
    </dgm:pt>
    <dgm:pt modelId="{0004A7DF-3650-4DDC-8B8E-15FA7E4E2D9E}">
      <dgm:prSet/>
      <dgm:spPr/>
      <dgm:t>
        <a:bodyPr/>
        <a:lstStyle/>
        <a:p>
          <a:r>
            <a:rPr lang="en-US"/>
            <a:t>The trade execution / PnL </a:t>
          </a:r>
          <a:r>
            <a:rPr lang="en-US" b="1"/>
            <a:t>dashboard</a:t>
          </a:r>
          <a:r>
            <a:rPr lang="en-US"/>
            <a:t> is functional locally.</a:t>
          </a:r>
        </a:p>
      </dgm:t>
    </dgm:pt>
    <dgm:pt modelId="{F1684CAE-0F0F-49DC-8324-F87F88A94A2E}" type="parTrans" cxnId="{9F74906A-460B-4E6B-8F60-9F6F811F15E7}">
      <dgm:prSet/>
      <dgm:spPr/>
      <dgm:t>
        <a:bodyPr/>
        <a:lstStyle/>
        <a:p>
          <a:endParaRPr lang="en-US"/>
        </a:p>
      </dgm:t>
    </dgm:pt>
    <dgm:pt modelId="{83226EAC-8C4B-4121-A5C3-DFF48FFD24D2}" type="sibTrans" cxnId="{9F74906A-460B-4E6B-8F60-9F6F811F15E7}">
      <dgm:prSet/>
      <dgm:spPr/>
      <dgm:t>
        <a:bodyPr/>
        <a:lstStyle/>
        <a:p>
          <a:endParaRPr lang="en-US"/>
        </a:p>
      </dgm:t>
    </dgm:pt>
    <dgm:pt modelId="{18E78916-0868-4CD2-BFD4-515E04DA70C1}" type="pres">
      <dgm:prSet presAssocID="{6E56A672-D9FD-4BD5-A680-9A1614D2ACEE}" presName="diagram" presStyleCnt="0">
        <dgm:presLayoutVars>
          <dgm:dir/>
          <dgm:resizeHandles val="exact"/>
        </dgm:presLayoutVars>
      </dgm:prSet>
      <dgm:spPr/>
    </dgm:pt>
    <dgm:pt modelId="{7B063A9F-C9A8-49FB-B09C-B1B4A405CF78}" type="pres">
      <dgm:prSet presAssocID="{71DBD4DB-09C5-4C10-85C9-D35777BC2BB1}" presName="node" presStyleLbl="node1" presStyleIdx="0" presStyleCnt="7">
        <dgm:presLayoutVars>
          <dgm:bulletEnabled val="1"/>
        </dgm:presLayoutVars>
      </dgm:prSet>
      <dgm:spPr/>
    </dgm:pt>
    <dgm:pt modelId="{E2136D9F-29DF-427A-9545-257EE807F79A}" type="pres">
      <dgm:prSet presAssocID="{2B32F41E-526D-4EB1-828A-955016659163}" presName="sibTrans" presStyleCnt="0"/>
      <dgm:spPr/>
    </dgm:pt>
    <dgm:pt modelId="{4585D7DA-FB8E-4939-8844-5B27A31D7CE3}" type="pres">
      <dgm:prSet presAssocID="{16F77140-B4B5-4B8D-B0A1-726BAEA16038}" presName="node" presStyleLbl="node1" presStyleIdx="1" presStyleCnt="7">
        <dgm:presLayoutVars>
          <dgm:bulletEnabled val="1"/>
        </dgm:presLayoutVars>
      </dgm:prSet>
      <dgm:spPr/>
    </dgm:pt>
    <dgm:pt modelId="{3256A1E8-EF5D-4ADB-A9DB-83165B40E61B}" type="pres">
      <dgm:prSet presAssocID="{03727EB8-1BAB-448C-8CB5-3262C5EA8D1B}" presName="sibTrans" presStyleCnt="0"/>
      <dgm:spPr/>
    </dgm:pt>
    <dgm:pt modelId="{142AD245-3885-4CE5-9E11-E922C0D3630D}" type="pres">
      <dgm:prSet presAssocID="{1AD054B7-23EF-4F3D-8315-4171BA1F1AC6}" presName="node" presStyleLbl="node1" presStyleIdx="2" presStyleCnt="7">
        <dgm:presLayoutVars>
          <dgm:bulletEnabled val="1"/>
        </dgm:presLayoutVars>
      </dgm:prSet>
      <dgm:spPr/>
    </dgm:pt>
    <dgm:pt modelId="{29F4C329-80DD-4BA4-97B7-D68237B38A26}" type="pres">
      <dgm:prSet presAssocID="{3E909FD1-107E-4178-A660-E0AAFEC87565}" presName="sibTrans" presStyleCnt="0"/>
      <dgm:spPr/>
    </dgm:pt>
    <dgm:pt modelId="{09C2884F-1374-40C3-ADEB-A3A0DD5A1086}" type="pres">
      <dgm:prSet presAssocID="{9249762D-3AC5-4847-A159-B2411815EB7B}" presName="node" presStyleLbl="node1" presStyleIdx="3" presStyleCnt="7">
        <dgm:presLayoutVars>
          <dgm:bulletEnabled val="1"/>
        </dgm:presLayoutVars>
      </dgm:prSet>
      <dgm:spPr/>
    </dgm:pt>
    <dgm:pt modelId="{19CAF153-62A4-4324-AFBA-C7720C605A75}" type="pres">
      <dgm:prSet presAssocID="{3DC9A943-5845-4F2E-AFD6-B91C67BF21E7}" presName="sibTrans" presStyleCnt="0"/>
      <dgm:spPr/>
    </dgm:pt>
    <dgm:pt modelId="{CF3FECEB-6DAB-46A1-AF4C-470282B5661F}" type="pres">
      <dgm:prSet presAssocID="{35664618-85AB-4CA7-9A73-089C32F944EF}" presName="node" presStyleLbl="node1" presStyleIdx="4" presStyleCnt="7">
        <dgm:presLayoutVars>
          <dgm:bulletEnabled val="1"/>
        </dgm:presLayoutVars>
      </dgm:prSet>
      <dgm:spPr/>
    </dgm:pt>
    <dgm:pt modelId="{A6C470C6-2F4F-4479-9DA1-871BE018A30B}" type="pres">
      <dgm:prSet presAssocID="{DF14B055-9014-4C53-9E65-46C2875C3E63}" presName="sibTrans" presStyleCnt="0"/>
      <dgm:spPr/>
    </dgm:pt>
    <dgm:pt modelId="{1AC09037-BCB9-4F48-8488-FC0A7E350DCC}" type="pres">
      <dgm:prSet presAssocID="{F5EFAC10-2322-40A5-B3A2-552CA79E2F42}" presName="node" presStyleLbl="node1" presStyleIdx="5" presStyleCnt="7">
        <dgm:presLayoutVars>
          <dgm:bulletEnabled val="1"/>
        </dgm:presLayoutVars>
      </dgm:prSet>
      <dgm:spPr/>
    </dgm:pt>
    <dgm:pt modelId="{C673E35A-162C-4393-9310-FEA76C30F6AC}" type="pres">
      <dgm:prSet presAssocID="{AF267CFD-7217-4970-AB3C-8A0EB050C08C}" presName="sibTrans" presStyleCnt="0"/>
      <dgm:spPr/>
    </dgm:pt>
    <dgm:pt modelId="{72008F5A-68FB-4B21-A5B8-7EF4725ACE1A}" type="pres">
      <dgm:prSet presAssocID="{0004A7DF-3650-4DDC-8B8E-15FA7E4E2D9E}" presName="node" presStyleLbl="node1" presStyleIdx="6" presStyleCnt="7">
        <dgm:presLayoutVars>
          <dgm:bulletEnabled val="1"/>
        </dgm:presLayoutVars>
      </dgm:prSet>
      <dgm:spPr/>
    </dgm:pt>
  </dgm:ptLst>
  <dgm:cxnLst>
    <dgm:cxn modelId="{CDAAFB0C-B63D-404A-AAA9-1E9DE0CC9A18}" srcId="{6E56A672-D9FD-4BD5-A680-9A1614D2ACEE}" destId="{9249762D-3AC5-4847-A159-B2411815EB7B}" srcOrd="3" destOrd="0" parTransId="{BDEEBF64-155A-4431-B10D-F478C62CC0BC}" sibTransId="{3DC9A943-5845-4F2E-AFD6-B91C67BF21E7}"/>
    <dgm:cxn modelId="{304A0812-75EA-4625-B331-0F6BB4B9108B}" type="presOf" srcId="{35664618-85AB-4CA7-9A73-089C32F944EF}" destId="{CF3FECEB-6DAB-46A1-AF4C-470282B5661F}" srcOrd="0" destOrd="0" presId="urn:microsoft.com/office/officeart/2005/8/layout/default"/>
    <dgm:cxn modelId="{50127734-4952-4839-80F3-3EF8A6CE3B7F}" srcId="{6E56A672-D9FD-4BD5-A680-9A1614D2ACEE}" destId="{F5EFAC10-2322-40A5-B3A2-552CA79E2F42}" srcOrd="5" destOrd="0" parTransId="{59E63B9C-66A0-4B46-AC61-6E5B7E140A25}" sibTransId="{AF267CFD-7217-4970-AB3C-8A0EB050C08C}"/>
    <dgm:cxn modelId="{CDB79436-C2B1-4BD4-A81D-EC80084445D0}" srcId="{6E56A672-D9FD-4BD5-A680-9A1614D2ACEE}" destId="{35664618-85AB-4CA7-9A73-089C32F944EF}" srcOrd="4" destOrd="0" parTransId="{34CF3847-9295-415B-B5D6-9C0D3CA7C448}" sibTransId="{DF14B055-9014-4C53-9E65-46C2875C3E63}"/>
    <dgm:cxn modelId="{F04D8B3D-1089-4F53-8383-A37AD294485D}" type="presOf" srcId="{0004A7DF-3650-4DDC-8B8E-15FA7E4E2D9E}" destId="{72008F5A-68FB-4B21-A5B8-7EF4725ACE1A}" srcOrd="0" destOrd="0" presId="urn:microsoft.com/office/officeart/2005/8/layout/default"/>
    <dgm:cxn modelId="{329C214B-6869-419C-9E8C-283E4EEFC750}" type="presOf" srcId="{71DBD4DB-09C5-4C10-85C9-D35777BC2BB1}" destId="{7B063A9F-C9A8-49FB-B09C-B1B4A405CF78}" srcOrd="0" destOrd="0" presId="urn:microsoft.com/office/officeart/2005/8/layout/default"/>
    <dgm:cxn modelId="{105B165F-01EC-4A6B-898A-D2DC9CE92232}" type="presOf" srcId="{16F77140-B4B5-4B8D-B0A1-726BAEA16038}" destId="{4585D7DA-FB8E-4939-8844-5B27A31D7CE3}" srcOrd="0" destOrd="0" presId="urn:microsoft.com/office/officeart/2005/8/layout/default"/>
    <dgm:cxn modelId="{9F74906A-460B-4E6B-8F60-9F6F811F15E7}" srcId="{6E56A672-D9FD-4BD5-A680-9A1614D2ACEE}" destId="{0004A7DF-3650-4DDC-8B8E-15FA7E4E2D9E}" srcOrd="6" destOrd="0" parTransId="{F1684CAE-0F0F-49DC-8324-F87F88A94A2E}" sibTransId="{83226EAC-8C4B-4121-A5C3-DFF48FFD24D2}"/>
    <dgm:cxn modelId="{C1028C88-2B85-49EF-8628-B0360B81B9EF}" type="presOf" srcId="{6E56A672-D9FD-4BD5-A680-9A1614D2ACEE}" destId="{18E78916-0868-4CD2-BFD4-515E04DA70C1}" srcOrd="0" destOrd="0" presId="urn:microsoft.com/office/officeart/2005/8/layout/default"/>
    <dgm:cxn modelId="{A9B65AB5-606F-4051-A6CD-95D99A19F71F}" type="presOf" srcId="{F5EFAC10-2322-40A5-B3A2-552CA79E2F42}" destId="{1AC09037-BCB9-4F48-8488-FC0A7E350DCC}" srcOrd="0" destOrd="0" presId="urn:microsoft.com/office/officeart/2005/8/layout/default"/>
    <dgm:cxn modelId="{BC7233D1-BC3A-441C-AA6D-AB7A6417376F}" type="presOf" srcId="{9249762D-3AC5-4847-A159-B2411815EB7B}" destId="{09C2884F-1374-40C3-ADEB-A3A0DD5A1086}" srcOrd="0" destOrd="0" presId="urn:microsoft.com/office/officeart/2005/8/layout/default"/>
    <dgm:cxn modelId="{945EFAD9-F086-4665-A373-B87DBF8F5B91}" type="presOf" srcId="{1AD054B7-23EF-4F3D-8315-4171BA1F1AC6}" destId="{142AD245-3885-4CE5-9E11-E922C0D3630D}" srcOrd="0" destOrd="0" presId="urn:microsoft.com/office/officeart/2005/8/layout/default"/>
    <dgm:cxn modelId="{956028DD-19F0-4B28-8EF1-02F11A63E496}" srcId="{6E56A672-D9FD-4BD5-A680-9A1614D2ACEE}" destId="{71DBD4DB-09C5-4C10-85C9-D35777BC2BB1}" srcOrd="0" destOrd="0" parTransId="{D9668D83-D3F6-4868-ABE8-7982CAF81615}" sibTransId="{2B32F41E-526D-4EB1-828A-955016659163}"/>
    <dgm:cxn modelId="{FA6263DF-7EB3-4FF5-9B57-34AD2C0C6DC5}" srcId="{6E56A672-D9FD-4BD5-A680-9A1614D2ACEE}" destId="{16F77140-B4B5-4B8D-B0A1-726BAEA16038}" srcOrd="1" destOrd="0" parTransId="{9ED7075D-89F5-4981-8EDD-CCC90A391BCD}" sibTransId="{03727EB8-1BAB-448C-8CB5-3262C5EA8D1B}"/>
    <dgm:cxn modelId="{3EE7D5E3-96AD-4AFD-A045-AB674057AE5C}" srcId="{6E56A672-D9FD-4BD5-A680-9A1614D2ACEE}" destId="{1AD054B7-23EF-4F3D-8315-4171BA1F1AC6}" srcOrd="2" destOrd="0" parTransId="{B6FA4BA7-DC8D-42B4-B133-89E6BEC0DE8B}" sibTransId="{3E909FD1-107E-4178-A660-E0AAFEC87565}"/>
    <dgm:cxn modelId="{26F1C6D6-492D-4826-95D8-70DC596D0C57}" type="presParOf" srcId="{18E78916-0868-4CD2-BFD4-515E04DA70C1}" destId="{7B063A9F-C9A8-49FB-B09C-B1B4A405CF78}" srcOrd="0" destOrd="0" presId="urn:microsoft.com/office/officeart/2005/8/layout/default"/>
    <dgm:cxn modelId="{ADE898E2-8315-498D-801A-471ED6C37821}" type="presParOf" srcId="{18E78916-0868-4CD2-BFD4-515E04DA70C1}" destId="{E2136D9F-29DF-427A-9545-257EE807F79A}" srcOrd="1" destOrd="0" presId="urn:microsoft.com/office/officeart/2005/8/layout/default"/>
    <dgm:cxn modelId="{D7BA4E4A-E942-417F-8BDA-A74EBCF106C9}" type="presParOf" srcId="{18E78916-0868-4CD2-BFD4-515E04DA70C1}" destId="{4585D7DA-FB8E-4939-8844-5B27A31D7CE3}" srcOrd="2" destOrd="0" presId="urn:microsoft.com/office/officeart/2005/8/layout/default"/>
    <dgm:cxn modelId="{6DD3FB05-BBE5-4C7E-8097-C25A23AA2674}" type="presParOf" srcId="{18E78916-0868-4CD2-BFD4-515E04DA70C1}" destId="{3256A1E8-EF5D-4ADB-A9DB-83165B40E61B}" srcOrd="3" destOrd="0" presId="urn:microsoft.com/office/officeart/2005/8/layout/default"/>
    <dgm:cxn modelId="{241DF90F-1C62-48A7-B5FB-8AE86C3621DF}" type="presParOf" srcId="{18E78916-0868-4CD2-BFD4-515E04DA70C1}" destId="{142AD245-3885-4CE5-9E11-E922C0D3630D}" srcOrd="4" destOrd="0" presId="urn:microsoft.com/office/officeart/2005/8/layout/default"/>
    <dgm:cxn modelId="{E6A727FA-E067-489E-9D02-8BF0087B17FF}" type="presParOf" srcId="{18E78916-0868-4CD2-BFD4-515E04DA70C1}" destId="{29F4C329-80DD-4BA4-97B7-D68237B38A26}" srcOrd="5" destOrd="0" presId="urn:microsoft.com/office/officeart/2005/8/layout/default"/>
    <dgm:cxn modelId="{F8D27A29-818B-40BD-8142-2946AEAE12B7}" type="presParOf" srcId="{18E78916-0868-4CD2-BFD4-515E04DA70C1}" destId="{09C2884F-1374-40C3-ADEB-A3A0DD5A1086}" srcOrd="6" destOrd="0" presId="urn:microsoft.com/office/officeart/2005/8/layout/default"/>
    <dgm:cxn modelId="{13C15539-301C-4D45-B660-3003D9023B87}" type="presParOf" srcId="{18E78916-0868-4CD2-BFD4-515E04DA70C1}" destId="{19CAF153-62A4-4324-AFBA-C7720C605A75}" srcOrd="7" destOrd="0" presId="urn:microsoft.com/office/officeart/2005/8/layout/default"/>
    <dgm:cxn modelId="{40AF8D58-1C35-4DD1-A9D7-7D30171E02B9}" type="presParOf" srcId="{18E78916-0868-4CD2-BFD4-515E04DA70C1}" destId="{CF3FECEB-6DAB-46A1-AF4C-470282B5661F}" srcOrd="8" destOrd="0" presId="urn:microsoft.com/office/officeart/2005/8/layout/default"/>
    <dgm:cxn modelId="{43775EC4-3D6C-48FA-BC89-E2B2530561E0}" type="presParOf" srcId="{18E78916-0868-4CD2-BFD4-515E04DA70C1}" destId="{A6C470C6-2F4F-4479-9DA1-871BE018A30B}" srcOrd="9" destOrd="0" presId="urn:microsoft.com/office/officeart/2005/8/layout/default"/>
    <dgm:cxn modelId="{ABCA79DE-31DA-4F22-83B7-3136222B201C}" type="presParOf" srcId="{18E78916-0868-4CD2-BFD4-515E04DA70C1}" destId="{1AC09037-BCB9-4F48-8488-FC0A7E350DCC}" srcOrd="10" destOrd="0" presId="urn:microsoft.com/office/officeart/2005/8/layout/default"/>
    <dgm:cxn modelId="{EE7E935C-2790-4F5C-A6C9-B82208A94307}" type="presParOf" srcId="{18E78916-0868-4CD2-BFD4-515E04DA70C1}" destId="{C673E35A-162C-4393-9310-FEA76C30F6AC}" srcOrd="11" destOrd="0" presId="urn:microsoft.com/office/officeart/2005/8/layout/default"/>
    <dgm:cxn modelId="{C66EAC98-0390-471B-AE2A-A2A19211F54F}" type="presParOf" srcId="{18E78916-0868-4CD2-BFD4-515E04DA70C1}" destId="{72008F5A-68FB-4B21-A5B8-7EF4725ACE1A}"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CD8833A-F729-40DD-A2FB-D4E5F2A8A0C2}" type="doc">
      <dgm:prSet loTypeId="urn:microsoft.com/office/officeart/2005/8/layout/bProcess2" loCatId="process" qsTypeId="urn:microsoft.com/office/officeart/2005/8/quickstyle/simple1" qsCatId="simple" csTypeId="urn:microsoft.com/office/officeart/2005/8/colors/accent2_2" csCatId="accent2" phldr="1"/>
      <dgm:spPr/>
      <dgm:t>
        <a:bodyPr/>
        <a:lstStyle/>
        <a:p>
          <a:endParaRPr lang="en-US"/>
        </a:p>
      </dgm:t>
    </dgm:pt>
    <dgm:pt modelId="{9E38C7C7-936E-4374-A529-0F44E26BDE52}">
      <dgm:prSet/>
      <dgm:spPr/>
      <dgm:t>
        <a:bodyPr/>
        <a:lstStyle/>
        <a:p>
          <a:r>
            <a:rPr lang="en-US"/>
            <a:t>Data pre-processing, normalization and augmentation.</a:t>
          </a:r>
        </a:p>
      </dgm:t>
    </dgm:pt>
    <dgm:pt modelId="{F561EEBD-A9D8-4CB3-A675-432E3EF58BE9}" type="parTrans" cxnId="{2F2ECE17-23EC-42D7-9F4B-1FFED0B279E0}">
      <dgm:prSet/>
      <dgm:spPr/>
      <dgm:t>
        <a:bodyPr/>
        <a:lstStyle/>
        <a:p>
          <a:endParaRPr lang="en-US"/>
        </a:p>
      </dgm:t>
    </dgm:pt>
    <dgm:pt modelId="{B224F8D0-8F08-46FD-A9CE-824EBDDF4C13}" type="sibTrans" cxnId="{2F2ECE17-23EC-42D7-9F4B-1FFED0B279E0}">
      <dgm:prSet/>
      <dgm:spPr/>
      <dgm:t>
        <a:bodyPr/>
        <a:lstStyle/>
        <a:p>
          <a:endParaRPr lang="en-US"/>
        </a:p>
      </dgm:t>
    </dgm:pt>
    <dgm:pt modelId="{C9C04E1A-BACC-4BA7-82AB-F93F5BC0D2DF}">
      <dgm:prSet/>
      <dgm:spPr/>
      <dgm:t>
        <a:bodyPr/>
        <a:lstStyle/>
        <a:p>
          <a:r>
            <a:rPr lang="en-US" b="1"/>
            <a:t>Risk profiles</a:t>
          </a:r>
          <a:r>
            <a:rPr lang="en-US"/>
            <a:t> for each of the various assets &amp; corresponding parametric model estimates.</a:t>
          </a:r>
        </a:p>
      </dgm:t>
    </dgm:pt>
    <dgm:pt modelId="{983B5B2E-2248-4DA9-83D5-FD8FE262B86B}" type="parTrans" cxnId="{F98AE90D-0B3C-4106-8F73-76F6889B961D}">
      <dgm:prSet/>
      <dgm:spPr/>
      <dgm:t>
        <a:bodyPr/>
        <a:lstStyle/>
        <a:p>
          <a:endParaRPr lang="en-US"/>
        </a:p>
      </dgm:t>
    </dgm:pt>
    <dgm:pt modelId="{7476BC2E-E933-408D-A072-18CC3F5EA68A}" type="sibTrans" cxnId="{F98AE90D-0B3C-4106-8F73-76F6889B961D}">
      <dgm:prSet/>
      <dgm:spPr/>
      <dgm:t>
        <a:bodyPr/>
        <a:lstStyle/>
        <a:p>
          <a:endParaRPr lang="en-US"/>
        </a:p>
      </dgm:t>
    </dgm:pt>
    <dgm:pt modelId="{69E21A22-F392-440E-9D0A-A7111AFDAC2A}">
      <dgm:prSet/>
      <dgm:spPr/>
      <dgm:t>
        <a:bodyPr/>
        <a:lstStyle/>
        <a:p>
          <a:r>
            <a:rPr lang="en-US"/>
            <a:t>Preliminary time series analysis &amp; statistical correlations for </a:t>
          </a:r>
          <a:r>
            <a:rPr lang="en-US" b="1"/>
            <a:t>Gasoline products</a:t>
          </a:r>
          <a:endParaRPr lang="en-US"/>
        </a:p>
      </dgm:t>
    </dgm:pt>
    <dgm:pt modelId="{9D068133-33A5-4EAE-B1A5-F7667F2EE084}" type="parTrans" cxnId="{A9848DFE-3EFC-4050-A71D-E47619884C2F}">
      <dgm:prSet/>
      <dgm:spPr/>
      <dgm:t>
        <a:bodyPr/>
        <a:lstStyle/>
        <a:p>
          <a:endParaRPr lang="en-US"/>
        </a:p>
      </dgm:t>
    </dgm:pt>
    <dgm:pt modelId="{4E8EBA39-17F9-4EA2-924F-AA9A241CB178}" type="sibTrans" cxnId="{A9848DFE-3EFC-4050-A71D-E47619884C2F}">
      <dgm:prSet/>
      <dgm:spPr/>
      <dgm:t>
        <a:bodyPr/>
        <a:lstStyle/>
        <a:p>
          <a:endParaRPr lang="en-US"/>
        </a:p>
      </dgm:t>
    </dgm:pt>
    <dgm:pt modelId="{EA6C97DF-65AA-4557-99B0-ED80123498DB}">
      <dgm:prSet/>
      <dgm:spPr/>
      <dgm:t>
        <a:bodyPr/>
        <a:lstStyle/>
        <a:p>
          <a:r>
            <a:rPr lang="en-US" dirty="0"/>
            <a:t>A predictive model for Gasoline, and corresponding trading strategy (</a:t>
          </a:r>
          <a:r>
            <a:rPr lang="en-US" b="1" dirty="0"/>
            <a:t>mean-revision</a:t>
          </a:r>
          <a:r>
            <a:rPr lang="en-US" dirty="0"/>
            <a:t>).</a:t>
          </a:r>
        </a:p>
      </dgm:t>
    </dgm:pt>
    <dgm:pt modelId="{38B1A61E-0CA8-4299-A521-C8043ADD0DC7}" type="parTrans" cxnId="{26022B1C-77F0-40A2-B053-755C1AA2A120}">
      <dgm:prSet/>
      <dgm:spPr/>
      <dgm:t>
        <a:bodyPr/>
        <a:lstStyle/>
        <a:p>
          <a:endParaRPr lang="en-US"/>
        </a:p>
      </dgm:t>
    </dgm:pt>
    <dgm:pt modelId="{07E14F72-DF03-4ACD-9959-4D764DB6F3BC}" type="sibTrans" cxnId="{26022B1C-77F0-40A2-B053-755C1AA2A120}">
      <dgm:prSet/>
      <dgm:spPr/>
      <dgm:t>
        <a:bodyPr/>
        <a:lstStyle/>
        <a:p>
          <a:endParaRPr lang="en-US"/>
        </a:p>
      </dgm:t>
    </dgm:pt>
    <dgm:pt modelId="{6E0751E6-B5F4-461B-86E5-515351257EFF}">
      <dgm:prSet/>
      <dgm:spPr/>
      <dgm:t>
        <a:bodyPr/>
        <a:lstStyle/>
        <a:p>
          <a:r>
            <a:rPr lang="en-US"/>
            <a:t>Initial backtest results </a:t>
          </a:r>
          <a:r>
            <a:rPr lang="en-US" b="1"/>
            <a:t>yield net positive PnL and returns</a:t>
          </a:r>
          <a:r>
            <a:rPr lang="en-US"/>
            <a:t> for the testing period (2019).</a:t>
          </a:r>
        </a:p>
      </dgm:t>
    </dgm:pt>
    <dgm:pt modelId="{310746A1-E981-4645-BB9C-488EA7021AE5}" type="parTrans" cxnId="{C88C0115-E48E-47DA-B139-A91138692698}">
      <dgm:prSet/>
      <dgm:spPr/>
      <dgm:t>
        <a:bodyPr/>
        <a:lstStyle/>
        <a:p>
          <a:endParaRPr lang="en-US"/>
        </a:p>
      </dgm:t>
    </dgm:pt>
    <dgm:pt modelId="{07954FB2-8285-4F38-AAF2-296D78F2D6A8}" type="sibTrans" cxnId="{C88C0115-E48E-47DA-B139-A91138692698}">
      <dgm:prSet/>
      <dgm:spPr/>
      <dgm:t>
        <a:bodyPr/>
        <a:lstStyle/>
        <a:p>
          <a:endParaRPr lang="en-US"/>
        </a:p>
      </dgm:t>
    </dgm:pt>
    <dgm:pt modelId="{C5FF45BD-14FB-485C-9A3E-C27D0065D966}">
      <dgm:prSet/>
      <dgm:spPr/>
      <dgm:t>
        <a:bodyPr/>
        <a:lstStyle/>
        <a:p>
          <a:r>
            <a:rPr lang="en-US"/>
            <a:t>WTI mean revision strategy performance is </a:t>
          </a:r>
          <a:r>
            <a:rPr lang="en-US" b="1"/>
            <a:t>29.27%</a:t>
          </a:r>
          <a:r>
            <a:rPr lang="en-US"/>
            <a:t> annualized returns.</a:t>
          </a:r>
        </a:p>
      </dgm:t>
    </dgm:pt>
    <dgm:pt modelId="{37C2D0EB-CCA6-41EA-B2C8-5E4C83666E85}" type="parTrans" cxnId="{BC9DA69C-8CB1-4170-B363-F374852FFF8A}">
      <dgm:prSet/>
      <dgm:spPr/>
      <dgm:t>
        <a:bodyPr/>
        <a:lstStyle/>
        <a:p>
          <a:endParaRPr lang="en-US"/>
        </a:p>
      </dgm:t>
    </dgm:pt>
    <dgm:pt modelId="{756DBBFA-000F-4A0D-8D57-82E5DDD3B70C}" type="sibTrans" cxnId="{BC9DA69C-8CB1-4170-B363-F374852FFF8A}">
      <dgm:prSet/>
      <dgm:spPr/>
      <dgm:t>
        <a:bodyPr/>
        <a:lstStyle/>
        <a:p>
          <a:endParaRPr lang="en-US"/>
        </a:p>
      </dgm:t>
    </dgm:pt>
    <dgm:pt modelId="{FD1F08E7-59FE-4A68-AE2B-70AED3E332D0}">
      <dgm:prSet/>
      <dgm:spPr/>
      <dgm:t>
        <a:bodyPr/>
        <a:lstStyle/>
        <a:p>
          <a:r>
            <a:rPr lang="en-US"/>
            <a:t>The trade execution / PnL </a:t>
          </a:r>
          <a:r>
            <a:rPr lang="en-US" b="1"/>
            <a:t>dashboard</a:t>
          </a:r>
          <a:r>
            <a:rPr lang="en-US"/>
            <a:t> is functional locally.</a:t>
          </a:r>
        </a:p>
      </dgm:t>
    </dgm:pt>
    <dgm:pt modelId="{A3B322E4-364F-4481-8A11-98A399AB5BE6}" type="parTrans" cxnId="{A60A35F0-BC10-4348-A534-1DD9E938E198}">
      <dgm:prSet/>
      <dgm:spPr/>
      <dgm:t>
        <a:bodyPr/>
        <a:lstStyle/>
        <a:p>
          <a:endParaRPr lang="en-US"/>
        </a:p>
      </dgm:t>
    </dgm:pt>
    <dgm:pt modelId="{4B1B719C-CB5B-4348-BCC1-424130B4473D}" type="sibTrans" cxnId="{A60A35F0-BC10-4348-A534-1DD9E938E198}">
      <dgm:prSet/>
      <dgm:spPr/>
      <dgm:t>
        <a:bodyPr/>
        <a:lstStyle/>
        <a:p>
          <a:endParaRPr lang="en-US"/>
        </a:p>
      </dgm:t>
    </dgm:pt>
    <dgm:pt modelId="{387DAD4C-C3E3-4D04-AF1A-62A0B93C4E94}" type="pres">
      <dgm:prSet presAssocID="{7CD8833A-F729-40DD-A2FB-D4E5F2A8A0C2}" presName="diagram" presStyleCnt="0">
        <dgm:presLayoutVars>
          <dgm:dir/>
          <dgm:resizeHandles/>
        </dgm:presLayoutVars>
      </dgm:prSet>
      <dgm:spPr/>
    </dgm:pt>
    <dgm:pt modelId="{FAC60772-AFFA-49AC-87B9-5EC36B1DFFA4}" type="pres">
      <dgm:prSet presAssocID="{9E38C7C7-936E-4374-A529-0F44E26BDE52}" presName="firstNode" presStyleLbl="node1" presStyleIdx="0" presStyleCnt="7">
        <dgm:presLayoutVars>
          <dgm:bulletEnabled val="1"/>
        </dgm:presLayoutVars>
      </dgm:prSet>
      <dgm:spPr/>
    </dgm:pt>
    <dgm:pt modelId="{BB0937C7-8AD8-41D4-9BAD-B3D5DDDA9E0B}" type="pres">
      <dgm:prSet presAssocID="{B224F8D0-8F08-46FD-A9CE-824EBDDF4C13}" presName="sibTrans" presStyleLbl="sibTrans2D1" presStyleIdx="0" presStyleCnt="6"/>
      <dgm:spPr/>
    </dgm:pt>
    <dgm:pt modelId="{D440FDD2-3A09-4F5D-93CF-334BE917F6F3}" type="pres">
      <dgm:prSet presAssocID="{C9C04E1A-BACC-4BA7-82AB-F93F5BC0D2DF}" presName="middleNode" presStyleCnt="0"/>
      <dgm:spPr/>
    </dgm:pt>
    <dgm:pt modelId="{2D665729-C29A-4942-B2EF-B3D9330307C4}" type="pres">
      <dgm:prSet presAssocID="{C9C04E1A-BACC-4BA7-82AB-F93F5BC0D2DF}" presName="padding" presStyleLbl="node1" presStyleIdx="0" presStyleCnt="7"/>
      <dgm:spPr/>
    </dgm:pt>
    <dgm:pt modelId="{467B8A98-E91C-451F-833B-AC9706CFDE37}" type="pres">
      <dgm:prSet presAssocID="{C9C04E1A-BACC-4BA7-82AB-F93F5BC0D2DF}" presName="shape" presStyleLbl="node1" presStyleIdx="1" presStyleCnt="7">
        <dgm:presLayoutVars>
          <dgm:bulletEnabled val="1"/>
        </dgm:presLayoutVars>
      </dgm:prSet>
      <dgm:spPr/>
    </dgm:pt>
    <dgm:pt modelId="{DCE3CF86-3D78-4B65-9761-FAC5361CB4F4}" type="pres">
      <dgm:prSet presAssocID="{7476BC2E-E933-408D-A072-18CC3F5EA68A}" presName="sibTrans" presStyleLbl="sibTrans2D1" presStyleIdx="1" presStyleCnt="6"/>
      <dgm:spPr/>
    </dgm:pt>
    <dgm:pt modelId="{2FA2EF82-4F7D-4078-A6AA-5A1D30F367EB}" type="pres">
      <dgm:prSet presAssocID="{69E21A22-F392-440E-9D0A-A7111AFDAC2A}" presName="middleNode" presStyleCnt="0"/>
      <dgm:spPr/>
    </dgm:pt>
    <dgm:pt modelId="{BA77BCB8-A513-4470-BB0B-839981B53D96}" type="pres">
      <dgm:prSet presAssocID="{69E21A22-F392-440E-9D0A-A7111AFDAC2A}" presName="padding" presStyleLbl="node1" presStyleIdx="1" presStyleCnt="7"/>
      <dgm:spPr/>
    </dgm:pt>
    <dgm:pt modelId="{0D555411-D11D-482C-8723-6683D94C197C}" type="pres">
      <dgm:prSet presAssocID="{69E21A22-F392-440E-9D0A-A7111AFDAC2A}" presName="shape" presStyleLbl="node1" presStyleIdx="2" presStyleCnt="7">
        <dgm:presLayoutVars>
          <dgm:bulletEnabled val="1"/>
        </dgm:presLayoutVars>
      </dgm:prSet>
      <dgm:spPr/>
    </dgm:pt>
    <dgm:pt modelId="{4C2D5748-334A-42E5-8AD3-0F90C2BA446D}" type="pres">
      <dgm:prSet presAssocID="{4E8EBA39-17F9-4EA2-924F-AA9A241CB178}" presName="sibTrans" presStyleLbl="sibTrans2D1" presStyleIdx="2" presStyleCnt="6"/>
      <dgm:spPr/>
    </dgm:pt>
    <dgm:pt modelId="{2D4B71F2-4550-4778-91E8-1ACADBC1C165}" type="pres">
      <dgm:prSet presAssocID="{EA6C97DF-65AA-4557-99B0-ED80123498DB}" presName="middleNode" presStyleCnt="0"/>
      <dgm:spPr/>
    </dgm:pt>
    <dgm:pt modelId="{0D0F7AB0-2F29-4188-8E4F-8F6FA848009C}" type="pres">
      <dgm:prSet presAssocID="{EA6C97DF-65AA-4557-99B0-ED80123498DB}" presName="padding" presStyleLbl="node1" presStyleIdx="2" presStyleCnt="7"/>
      <dgm:spPr/>
    </dgm:pt>
    <dgm:pt modelId="{126B26DB-5631-4CDB-91CB-7DE3AC826853}" type="pres">
      <dgm:prSet presAssocID="{EA6C97DF-65AA-4557-99B0-ED80123498DB}" presName="shape" presStyleLbl="node1" presStyleIdx="3" presStyleCnt="7">
        <dgm:presLayoutVars>
          <dgm:bulletEnabled val="1"/>
        </dgm:presLayoutVars>
      </dgm:prSet>
      <dgm:spPr/>
    </dgm:pt>
    <dgm:pt modelId="{823B6E69-15FE-4B0B-BB48-399F7B687F04}" type="pres">
      <dgm:prSet presAssocID="{07E14F72-DF03-4ACD-9959-4D764DB6F3BC}" presName="sibTrans" presStyleLbl="sibTrans2D1" presStyleIdx="3" presStyleCnt="6"/>
      <dgm:spPr/>
    </dgm:pt>
    <dgm:pt modelId="{4C041357-57CF-49FB-8845-D648D66EBE7E}" type="pres">
      <dgm:prSet presAssocID="{6E0751E6-B5F4-461B-86E5-515351257EFF}" presName="middleNode" presStyleCnt="0"/>
      <dgm:spPr/>
    </dgm:pt>
    <dgm:pt modelId="{490B5C80-5160-493D-BECA-167502C1D358}" type="pres">
      <dgm:prSet presAssocID="{6E0751E6-B5F4-461B-86E5-515351257EFF}" presName="padding" presStyleLbl="node1" presStyleIdx="3" presStyleCnt="7"/>
      <dgm:spPr/>
    </dgm:pt>
    <dgm:pt modelId="{17E17CDD-5736-4B79-ADF8-81C1DDA1F4E0}" type="pres">
      <dgm:prSet presAssocID="{6E0751E6-B5F4-461B-86E5-515351257EFF}" presName="shape" presStyleLbl="node1" presStyleIdx="4" presStyleCnt="7">
        <dgm:presLayoutVars>
          <dgm:bulletEnabled val="1"/>
        </dgm:presLayoutVars>
      </dgm:prSet>
      <dgm:spPr/>
    </dgm:pt>
    <dgm:pt modelId="{C691B4B5-DC4C-44B4-937D-E21B76159584}" type="pres">
      <dgm:prSet presAssocID="{07954FB2-8285-4F38-AAF2-296D78F2D6A8}" presName="sibTrans" presStyleLbl="sibTrans2D1" presStyleIdx="4" presStyleCnt="6"/>
      <dgm:spPr/>
    </dgm:pt>
    <dgm:pt modelId="{ED182818-0F53-41C7-817B-B968007E8360}" type="pres">
      <dgm:prSet presAssocID="{C5FF45BD-14FB-485C-9A3E-C27D0065D966}" presName="middleNode" presStyleCnt="0"/>
      <dgm:spPr/>
    </dgm:pt>
    <dgm:pt modelId="{A9358F81-4E54-4AA7-A9CF-B35992620261}" type="pres">
      <dgm:prSet presAssocID="{C5FF45BD-14FB-485C-9A3E-C27D0065D966}" presName="padding" presStyleLbl="node1" presStyleIdx="4" presStyleCnt="7"/>
      <dgm:spPr/>
    </dgm:pt>
    <dgm:pt modelId="{E900F7FD-B659-45D6-BC6A-539106EB8F8B}" type="pres">
      <dgm:prSet presAssocID="{C5FF45BD-14FB-485C-9A3E-C27D0065D966}" presName="shape" presStyleLbl="node1" presStyleIdx="5" presStyleCnt="7">
        <dgm:presLayoutVars>
          <dgm:bulletEnabled val="1"/>
        </dgm:presLayoutVars>
      </dgm:prSet>
      <dgm:spPr/>
    </dgm:pt>
    <dgm:pt modelId="{351E20BA-7B81-4DE8-B07C-A3FF0A542B78}" type="pres">
      <dgm:prSet presAssocID="{756DBBFA-000F-4A0D-8D57-82E5DDD3B70C}" presName="sibTrans" presStyleLbl="sibTrans2D1" presStyleIdx="5" presStyleCnt="6"/>
      <dgm:spPr/>
    </dgm:pt>
    <dgm:pt modelId="{2A0775E4-CEF8-45B0-BADD-F4DF228AED7D}" type="pres">
      <dgm:prSet presAssocID="{FD1F08E7-59FE-4A68-AE2B-70AED3E332D0}" presName="lastNode" presStyleLbl="node1" presStyleIdx="6" presStyleCnt="7">
        <dgm:presLayoutVars>
          <dgm:bulletEnabled val="1"/>
        </dgm:presLayoutVars>
      </dgm:prSet>
      <dgm:spPr/>
    </dgm:pt>
  </dgm:ptLst>
  <dgm:cxnLst>
    <dgm:cxn modelId="{58CDA80B-E78C-4E12-83C9-9E87353A1F8A}" type="presOf" srcId="{EA6C97DF-65AA-4557-99B0-ED80123498DB}" destId="{126B26DB-5631-4CDB-91CB-7DE3AC826853}" srcOrd="0" destOrd="0" presId="urn:microsoft.com/office/officeart/2005/8/layout/bProcess2"/>
    <dgm:cxn modelId="{F98AE90D-0B3C-4106-8F73-76F6889B961D}" srcId="{7CD8833A-F729-40DD-A2FB-D4E5F2A8A0C2}" destId="{C9C04E1A-BACC-4BA7-82AB-F93F5BC0D2DF}" srcOrd="1" destOrd="0" parTransId="{983B5B2E-2248-4DA9-83D5-FD8FE262B86B}" sibTransId="{7476BC2E-E933-408D-A072-18CC3F5EA68A}"/>
    <dgm:cxn modelId="{6F7AEF0D-8252-44D8-B1AF-EAFEFDB41F6A}" type="presOf" srcId="{9E38C7C7-936E-4374-A529-0F44E26BDE52}" destId="{FAC60772-AFFA-49AC-87B9-5EC36B1DFFA4}" srcOrd="0" destOrd="0" presId="urn:microsoft.com/office/officeart/2005/8/layout/bProcess2"/>
    <dgm:cxn modelId="{C88C0115-E48E-47DA-B139-A91138692698}" srcId="{7CD8833A-F729-40DD-A2FB-D4E5F2A8A0C2}" destId="{6E0751E6-B5F4-461B-86E5-515351257EFF}" srcOrd="4" destOrd="0" parTransId="{310746A1-E981-4645-BB9C-488EA7021AE5}" sibTransId="{07954FB2-8285-4F38-AAF2-296D78F2D6A8}"/>
    <dgm:cxn modelId="{FB465E16-5CD0-4378-A6EB-F9DD13CEA40D}" type="presOf" srcId="{756DBBFA-000F-4A0D-8D57-82E5DDD3B70C}" destId="{351E20BA-7B81-4DE8-B07C-A3FF0A542B78}" srcOrd="0" destOrd="0" presId="urn:microsoft.com/office/officeart/2005/8/layout/bProcess2"/>
    <dgm:cxn modelId="{2F2ECE17-23EC-42D7-9F4B-1FFED0B279E0}" srcId="{7CD8833A-F729-40DD-A2FB-D4E5F2A8A0C2}" destId="{9E38C7C7-936E-4374-A529-0F44E26BDE52}" srcOrd="0" destOrd="0" parTransId="{F561EEBD-A9D8-4CB3-A675-432E3EF58BE9}" sibTransId="{B224F8D0-8F08-46FD-A9CE-824EBDDF4C13}"/>
    <dgm:cxn modelId="{26022B1C-77F0-40A2-B053-755C1AA2A120}" srcId="{7CD8833A-F729-40DD-A2FB-D4E5F2A8A0C2}" destId="{EA6C97DF-65AA-4557-99B0-ED80123498DB}" srcOrd="3" destOrd="0" parTransId="{38B1A61E-0CA8-4299-A521-C8043ADD0DC7}" sibTransId="{07E14F72-DF03-4ACD-9959-4D764DB6F3BC}"/>
    <dgm:cxn modelId="{8E4CBE1E-6502-4351-AAF8-D26F7ED8BE23}" type="presOf" srcId="{B224F8D0-8F08-46FD-A9CE-824EBDDF4C13}" destId="{BB0937C7-8AD8-41D4-9BAD-B3D5DDDA9E0B}" srcOrd="0" destOrd="0" presId="urn:microsoft.com/office/officeart/2005/8/layout/bProcess2"/>
    <dgm:cxn modelId="{57B5713F-3FCF-4FB5-9FE2-67B66D590D10}" type="presOf" srcId="{6E0751E6-B5F4-461B-86E5-515351257EFF}" destId="{17E17CDD-5736-4B79-ADF8-81C1DDA1F4E0}" srcOrd="0" destOrd="0" presId="urn:microsoft.com/office/officeart/2005/8/layout/bProcess2"/>
    <dgm:cxn modelId="{D928BA40-C969-4CCD-8BB1-8F3A161E029C}" type="presOf" srcId="{7476BC2E-E933-408D-A072-18CC3F5EA68A}" destId="{DCE3CF86-3D78-4B65-9761-FAC5361CB4F4}" srcOrd="0" destOrd="0" presId="urn:microsoft.com/office/officeart/2005/8/layout/bProcess2"/>
    <dgm:cxn modelId="{BEF37C74-A517-4523-820B-DBCFEA175123}" type="presOf" srcId="{FD1F08E7-59FE-4A68-AE2B-70AED3E332D0}" destId="{2A0775E4-CEF8-45B0-BADD-F4DF228AED7D}" srcOrd="0" destOrd="0" presId="urn:microsoft.com/office/officeart/2005/8/layout/bProcess2"/>
    <dgm:cxn modelId="{F45ED675-FE7E-466A-BBDF-10E61816E52F}" type="presOf" srcId="{4E8EBA39-17F9-4EA2-924F-AA9A241CB178}" destId="{4C2D5748-334A-42E5-8AD3-0F90C2BA446D}" srcOrd="0" destOrd="0" presId="urn:microsoft.com/office/officeart/2005/8/layout/bProcess2"/>
    <dgm:cxn modelId="{DBCA6084-EF2B-4406-8962-7EFC12281469}" type="presOf" srcId="{C9C04E1A-BACC-4BA7-82AB-F93F5BC0D2DF}" destId="{467B8A98-E91C-451F-833B-AC9706CFDE37}" srcOrd="0" destOrd="0" presId="urn:microsoft.com/office/officeart/2005/8/layout/bProcess2"/>
    <dgm:cxn modelId="{1BD6BD86-A7D8-4EFA-A19E-B36F6097395B}" type="presOf" srcId="{07954FB2-8285-4F38-AAF2-296D78F2D6A8}" destId="{C691B4B5-DC4C-44B4-937D-E21B76159584}" srcOrd="0" destOrd="0" presId="urn:microsoft.com/office/officeart/2005/8/layout/bProcess2"/>
    <dgm:cxn modelId="{BC9DA69C-8CB1-4170-B363-F374852FFF8A}" srcId="{7CD8833A-F729-40DD-A2FB-D4E5F2A8A0C2}" destId="{C5FF45BD-14FB-485C-9A3E-C27D0065D966}" srcOrd="5" destOrd="0" parTransId="{37C2D0EB-CCA6-41EA-B2C8-5E4C83666E85}" sibTransId="{756DBBFA-000F-4A0D-8D57-82E5DDD3B70C}"/>
    <dgm:cxn modelId="{6E82CEBA-CDB5-4788-8801-65F7D44920B7}" type="presOf" srcId="{C5FF45BD-14FB-485C-9A3E-C27D0065D966}" destId="{E900F7FD-B659-45D6-BC6A-539106EB8F8B}" srcOrd="0" destOrd="0" presId="urn:microsoft.com/office/officeart/2005/8/layout/bProcess2"/>
    <dgm:cxn modelId="{54D8F7D1-9588-4D30-A8E4-5FE6B09758F6}" type="presOf" srcId="{69E21A22-F392-440E-9D0A-A7111AFDAC2A}" destId="{0D555411-D11D-482C-8723-6683D94C197C}" srcOrd="0" destOrd="0" presId="urn:microsoft.com/office/officeart/2005/8/layout/bProcess2"/>
    <dgm:cxn modelId="{8121F1E1-1D2C-44A0-B6E9-971BAEA8BD1D}" type="presOf" srcId="{7CD8833A-F729-40DD-A2FB-D4E5F2A8A0C2}" destId="{387DAD4C-C3E3-4D04-AF1A-62A0B93C4E94}" srcOrd="0" destOrd="0" presId="urn:microsoft.com/office/officeart/2005/8/layout/bProcess2"/>
    <dgm:cxn modelId="{87E0B6E9-72A2-4A7F-B35F-E06796B3C3A3}" type="presOf" srcId="{07E14F72-DF03-4ACD-9959-4D764DB6F3BC}" destId="{823B6E69-15FE-4B0B-BB48-399F7B687F04}" srcOrd="0" destOrd="0" presId="urn:microsoft.com/office/officeart/2005/8/layout/bProcess2"/>
    <dgm:cxn modelId="{A60A35F0-BC10-4348-A534-1DD9E938E198}" srcId="{7CD8833A-F729-40DD-A2FB-D4E5F2A8A0C2}" destId="{FD1F08E7-59FE-4A68-AE2B-70AED3E332D0}" srcOrd="6" destOrd="0" parTransId="{A3B322E4-364F-4481-8A11-98A399AB5BE6}" sibTransId="{4B1B719C-CB5B-4348-BCC1-424130B4473D}"/>
    <dgm:cxn modelId="{A9848DFE-3EFC-4050-A71D-E47619884C2F}" srcId="{7CD8833A-F729-40DD-A2FB-D4E5F2A8A0C2}" destId="{69E21A22-F392-440E-9D0A-A7111AFDAC2A}" srcOrd="2" destOrd="0" parTransId="{9D068133-33A5-4EAE-B1A5-F7667F2EE084}" sibTransId="{4E8EBA39-17F9-4EA2-924F-AA9A241CB178}"/>
    <dgm:cxn modelId="{72F0EA23-2F2A-4041-A9C4-F5997EC05DD2}" type="presParOf" srcId="{387DAD4C-C3E3-4D04-AF1A-62A0B93C4E94}" destId="{FAC60772-AFFA-49AC-87B9-5EC36B1DFFA4}" srcOrd="0" destOrd="0" presId="urn:microsoft.com/office/officeart/2005/8/layout/bProcess2"/>
    <dgm:cxn modelId="{1460CE83-9C8D-4EA5-9655-C8DD5ECBC10C}" type="presParOf" srcId="{387DAD4C-C3E3-4D04-AF1A-62A0B93C4E94}" destId="{BB0937C7-8AD8-41D4-9BAD-B3D5DDDA9E0B}" srcOrd="1" destOrd="0" presId="urn:microsoft.com/office/officeart/2005/8/layout/bProcess2"/>
    <dgm:cxn modelId="{BB79B223-7AEE-461D-96D7-810DBAB26C6C}" type="presParOf" srcId="{387DAD4C-C3E3-4D04-AF1A-62A0B93C4E94}" destId="{D440FDD2-3A09-4F5D-93CF-334BE917F6F3}" srcOrd="2" destOrd="0" presId="urn:microsoft.com/office/officeart/2005/8/layout/bProcess2"/>
    <dgm:cxn modelId="{19B74B90-6871-498E-93B1-AC15CCB73866}" type="presParOf" srcId="{D440FDD2-3A09-4F5D-93CF-334BE917F6F3}" destId="{2D665729-C29A-4942-B2EF-B3D9330307C4}" srcOrd="0" destOrd="0" presId="urn:microsoft.com/office/officeart/2005/8/layout/bProcess2"/>
    <dgm:cxn modelId="{4B33F082-6A53-41CF-9F4A-902FBAC9D1A7}" type="presParOf" srcId="{D440FDD2-3A09-4F5D-93CF-334BE917F6F3}" destId="{467B8A98-E91C-451F-833B-AC9706CFDE37}" srcOrd="1" destOrd="0" presId="urn:microsoft.com/office/officeart/2005/8/layout/bProcess2"/>
    <dgm:cxn modelId="{5BF11925-753E-440C-9A4A-54900D08387B}" type="presParOf" srcId="{387DAD4C-C3E3-4D04-AF1A-62A0B93C4E94}" destId="{DCE3CF86-3D78-4B65-9761-FAC5361CB4F4}" srcOrd="3" destOrd="0" presId="urn:microsoft.com/office/officeart/2005/8/layout/bProcess2"/>
    <dgm:cxn modelId="{FA40CB19-1C34-48E9-BEFC-E609494B5EFE}" type="presParOf" srcId="{387DAD4C-C3E3-4D04-AF1A-62A0B93C4E94}" destId="{2FA2EF82-4F7D-4078-A6AA-5A1D30F367EB}" srcOrd="4" destOrd="0" presId="urn:microsoft.com/office/officeart/2005/8/layout/bProcess2"/>
    <dgm:cxn modelId="{830148E2-6BB5-4122-B57A-BF5A6383E05B}" type="presParOf" srcId="{2FA2EF82-4F7D-4078-A6AA-5A1D30F367EB}" destId="{BA77BCB8-A513-4470-BB0B-839981B53D96}" srcOrd="0" destOrd="0" presId="urn:microsoft.com/office/officeart/2005/8/layout/bProcess2"/>
    <dgm:cxn modelId="{A43804D7-11C7-4271-94D1-5AAC3FD595C5}" type="presParOf" srcId="{2FA2EF82-4F7D-4078-A6AA-5A1D30F367EB}" destId="{0D555411-D11D-482C-8723-6683D94C197C}" srcOrd="1" destOrd="0" presId="urn:microsoft.com/office/officeart/2005/8/layout/bProcess2"/>
    <dgm:cxn modelId="{BD5FA9B0-D73C-4BFE-B3C0-99061DB555E8}" type="presParOf" srcId="{387DAD4C-C3E3-4D04-AF1A-62A0B93C4E94}" destId="{4C2D5748-334A-42E5-8AD3-0F90C2BA446D}" srcOrd="5" destOrd="0" presId="urn:microsoft.com/office/officeart/2005/8/layout/bProcess2"/>
    <dgm:cxn modelId="{3FDF3BCB-8F92-49F6-9B20-B7FDD063849F}" type="presParOf" srcId="{387DAD4C-C3E3-4D04-AF1A-62A0B93C4E94}" destId="{2D4B71F2-4550-4778-91E8-1ACADBC1C165}" srcOrd="6" destOrd="0" presId="urn:microsoft.com/office/officeart/2005/8/layout/bProcess2"/>
    <dgm:cxn modelId="{AF5E4538-755D-4985-9BB0-DD17F2ABA82F}" type="presParOf" srcId="{2D4B71F2-4550-4778-91E8-1ACADBC1C165}" destId="{0D0F7AB0-2F29-4188-8E4F-8F6FA848009C}" srcOrd="0" destOrd="0" presId="urn:microsoft.com/office/officeart/2005/8/layout/bProcess2"/>
    <dgm:cxn modelId="{26762205-924B-4B08-BA90-FCF264C6E1A5}" type="presParOf" srcId="{2D4B71F2-4550-4778-91E8-1ACADBC1C165}" destId="{126B26DB-5631-4CDB-91CB-7DE3AC826853}" srcOrd="1" destOrd="0" presId="urn:microsoft.com/office/officeart/2005/8/layout/bProcess2"/>
    <dgm:cxn modelId="{DA35CAFA-4272-41B2-9F5B-0E905B56B727}" type="presParOf" srcId="{387DAD4C-C3E3-4D04-AF1A-62A0B93C4E94}" destId="{823B6E69-15FE-4B0B-BB48-399F7B687F04}" srcOrd="7" destOrd="0" presId="urn:microsoft.com/office/officeart/2005/8/layout/bProcess2"/>
    <dgm:cxn modelId="{6EC9D40A-BB11-4A3D-A03B-A9BAF43516A1}" type="presParOf" srcId="{387DAD4C-C3E3-4D04-AF1A-62A0B93C4E94}" destId="{4C041357-57CF-49FB-8845-D648D66EBE7E}" srcOrd="8" destOrd="0" presId="urn:microsoft.com/office/officeart/2005/8/layout/bProcess2"/>
    <dgm:cxn modelId="{0442182E-898B-4055-98D7-F6FEBC80A5BD}" type="presParOf" srcId="{4C041357-57CF-49FB-8845-D648D66EBE7E}" destId="{490B5C80-5160-493D-BECA-167502C1D358}" srcOrd="0" destOrd="0" presId="urn:microsoft.com/office/officeart/2005/8/layout/bProcess2"/>
    <dgm:cxn modelId="{ABA3566F-FE93-46EB-9F8F-D52A67077D74}" type="presParOf" srcId="{4C041357-57CF-49FB-8845-D648D66EBE7E}" destId="{17E17CDD-5736-4B79-ADF8-81C1DDA1F4E0}" srcOrd="1" destOrd="0" presId="urn:microsoft.com/office/officeart/2005/8/layout/bProcess2"/>
    <dgm:cxn modelId="{AD3B59EF-74C8-4122-9DE1-389B02BAEB73}" type="presParOf" srcId="{387DAD4C-C3E3-4D04-AF1A-62A0B93C4E94}" destId="{C691B4B5-DC4C-44B4-937D-E21B76159584}" srcOrd="9" destOrd="0" presId="urn:microsoft.com/office/officeart/2005/8/layout/bProcess2"/>
    <dgm:cxn modelId="{42DB0F71-337E-4132-9B45-10D29B0E71A7}" type="presParOf" srcId="{387DAD4C-C3E3-4D04-AF1A-62A0B93C4E94}" destId="{ED182818-0F53-41C7-817B-B968007E8360}" srcOrd="10" destOrd="0" presId="urn:microsoft.com/office/officeart/2005/8/layout/bProcess2"/>
    <dgm:cxn modelId="{6B2B0964-AEB8-4B83-B45A-1D70ABB7B153}" type="presParOf" srcId="{ED182818-0F53-41C7-817B-B968007E8360}" destId="{A9358F81-4E54-4AA7-A9CF-B35992620261}" srcOrd="0" destOrd="0" presId="urn:microsoft.com/office/officeart/2005/8/layout/bProcess2"/>
    <dgm:cxn modelId="{B20624BA-7A02-495B-9B23-650DD7A1C802}" type="presParOf" srcId="{ED182818-0F53-41C7-817B-B968007E8360}" destId="{E900F7FD-B659-45D6-BC6A-539106EB8F8B}" srcOrd="1" destOrd="0" presId="urn:microsoft.com/office/officeart/2005/8/layout/bProcess2"/>
    <dgm:cxn modelId="{0A8DB4A5-EBD8-42FA-A4C7-7D09A76F9BF0}" type="presParOf" srcId="{387DAD4C-C3E3-4D04-AF1A-62A0B93C4E94}" destId="{351E20BA-7B81-4DE8-B07C-A3FF0A542B78}" srcOrd="11" destOrd="0" presId="urn:microsoft.com/office/officeart/2005/8/layout/bProcess2"/>
    <dgm:cxn modelId="{2C21DE8A-0E18-47B5-9401-C77FD5C13E2E}" type="presParOf" srcId="{387DAD4C-C3E3-4D04-AF1A-62A0B93C4E94}" destId="{2A0775E4-CEF8-45B0-BADD-F4DF228AED7D}"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4148" y="199888"/>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The Grab</a:t>
          </a:r>
        </a:p>
      </dsp:txBody>
      <dsp:txXfrm rot="-5400000">
        <a:off x="0" y="458752"/>
        <a:ext cx="906024" cy="388296"/>
      </dsp:txXfrm>
    </dsp:sp>
    <dsp:sp modelId="{4D90626B-35E9-4FCD-A2D4-3BAD3841DBB7}">
      <dsp:nvSpPr>
        <dsp:cNvPr id="0" name=""/>
        <dsp:cNvSpPr/>
      </dsp:nvSpPr>
      <dsp:spPr>
        <a:xfrm rot="5400000">
          <a:off x="5313018" y="-4406993"/>
          <a:ext cx="841308"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Quantum Capital merges cutting edge data science research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kern="1200" dirty="0"/>
        </a:p>
      </dsp:txBody>
      <dsp:txXfrm rot="-5400000">
        <a:off x="906025" y="41069"/>
        <a:ext cx="9614226" cy="759170"/>
      </dsp:txXfrm>
    </dsp:sp>
    <dsp:sp modelId="{DDB1E226-4A0D-4E7A-8277-FCFCF5856335}">
      <dsp:nvSpPr>
        <dsp:cNvPr id="0" name=""/>
        <dsp:cNvSpPr/>
      </dsp:nvSpPr>
      <dsp:spPr>
        <a:xfrm rot="5400000">
          <a:off x="-194148" y="1496769"/>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Problem/ Opportunity</a:t>
          </a:r>
        </a:p>
      </dsp:txBody>
      <dsp:txXfrm rot="-5400000">
        <a:off x="0" y="1755633"/>
        <a:ext cx="906024" cy="388296"/>
      </dsp:txXfrm>
    </dsp:sp>
    <dsp:sp modelId="{D4107748-EE1C-4815-8100-F435BBAEED32}">
      <dsp:nvSpPr>
        <dsp:cNvPr id="0" name=""/>
        <dsp:cNvSpPr/>
      </dsp:nvSpPr>
      <dsp:spPr>
        <a:xfrm rot="5400000">
          <a:off x="5171964" y="-3104371"/>
          <a:ext cx="1123416"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p>
      </dsp:txBody>
      <dsp:txXfrm rot="-5400000">
        <a:off x="906025" y="1216409"/>
        <a:ext cx="9600454" cy="1013734"/>
      </dsp:txXfrm>
    </dsp:sp>
    <dsp:sp modelId="{8B76222F-4EA7-4BDB-8C45-7FBB2693A16A}">
      <dsp:nvSpPr>
        <dsp:cNvPr id="0" name=""/>
        <dsp:cNvSpPr/>
      </dsp:nvSpPr>
      <dsp:spPr>
        <a:xfrm rot="5400000">
          <a:off x="-194148" y="2744599"/>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Solution/ Product</a:t>
          </a:r>
        </a:p>
      </dsp:txBody>
      <dsp:txXfrm rot="-5400000">
        <a:off x="0" y="3003463"/>
        <a:ext cx="906024" cy="388296"/>
      </dsp:txXfrm>
    </dsp:sp>
    <dsp:sp modelId="{5E30F5A9-E108-464C-AA8B-EBC7E77C68C6}">
      <dsp:nvSpPr>
        <dsp:cNvPr id="0" name=""/>
        <dsp:cNvSpPr/>
      </dsp:nvSpPr>
      <dsp:spPr>
        <a:xfrm rot="5400000">
          <a:off x="5221016" y="-1856542"/>
          <a:ext cx="1025311"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Our aim is to develop profitable trading strategies in the commodities space that also have an attractive risk profile.  The models developed using machine learning techniques will be the foundation for the strategies.  The end will be a multi-strategy investment vehicle with AUM $20 MM.  The first strategy will consist of trades in crude oil, and crude oil byproducts futures contracts.  The second strategy will target gasoline-specific instruments using proprietary stitching of futures contracts and feature extraction. Quantum Capital provides an on-the-go solution for monitoring trades and performance by way of an online dashboard, and mobile phone application.</a:t>
          </a:r>
        </a:p>
      </dsp:txBody>
      <dsp:txXfrm rot="-5400000">
        <a:off x="906024" y="2508502"/>
        <a:ext cx="9605243" cy="925207"/>
      </dsp:txXfrm>
    </dsp:sp>
    <dsp:sp modelId="{226E383E-C786-463B-A44F-AB38B93A99C4}">
      <dsp:nvSpPr>
        <dsp:cNvPr id="0" name=""/>
        <dsp:cNvSpPr/>
      </dsp:nvSpPr>
      <dsp:spPr>
        <a:xfrm rot="5400000">
          <a:off x="-194148" y="3900427"/>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Potential Upside</a:t>
          </a:r>
        </a:p>
      </dsp:txBody>
      <dsp:txXfrm rot="-5400000">
        <a:off x="0" y="4159291"/>
        <a:ext cx="906024" cy="388296"/>
      </dsp:txXfrm>
    </dsp:sp>
    <dsp:sp modelId="{0B8C65E2-C2C6-4797-9F6A-650661F29C65}">
      <dsp:nvSpPr>
        <dsp:cNvPr id="0" name=""/>
        <dsp:cNvSpPr/>
      </dsp:nvSpPr>
      <dsp:spPr>
        <a:xfrm rot="5400000">
          <a:off x="5313018" y="-700714"/>
          <a:ext cx="841308"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Our strategy employed in the oil space yielded annualized returns of </a:t>
          </a:r>
          <a:r>
            <a:rPr lang="en-US" sz="1100" b="1" kern="1200" dirty="0">
              <a:solidFill>
                <a:srgbClr val="00B050"/>
              </a:solidFill>
            </a:rPr>
            <a:t>26.11% </a:t>
          </a:r>
          <a:r>
            <a:rPr lang="en-US" sz="1100" b="0" kern="1200" dirty="0"/>
            <a:t>and</a:t>
          </a:r>
          <a:r>
            <a:rPr lang="en-US" sz="1100" b="1" kern="1200" dirty="0"/>
            <a:t> </a:t>
          </a:r>
          <a:r>
            <a:rPr lang="en-US" sz="1100" b="1" kern="1200" dirty="0">
              <a:solidFill>
                <a:srgbClr val="00B050"/>
              </a:solidFill>
            </a:rPr>
            <a:t>16.8%</a:t>
          </a:r>
          <a:r>
            <a:rPr lang="en-US" sz="1100" b="0" kern="1200" dirty="0">
              <a:solidFill>
                <a:schemeClr val="tx1"/>
              </a:solidFill>
            </a:rPr>
            <a:t>,</a:t>
          </a:r>
          <a:r>
            <a:rPr lang="en-US" sz="1100" b="1" kern="1200" dirty="0">
              <a:solidFill>
                <a:srgbClr val="00B050"/>
              </a:solidFill>
            </a:rPr>
            <a:t> </a:t>
          </a:r>
          <a:r>
            <a:rPr lang="en-US" sz="1100" b="0" kern="1200" dirty="0"/>
            <a:t>compared to their underlying commodities  at </a:t>
          </a:r>
          <a:r>
            <a:rPr lang="en-US" sz="1100" b="0" i="1" kern="1200" dirty="0">
              <a:solidFill>
                <a:schemeClr val="accent4"/>
              </a:solidFill>
            </a:rPr>
            <a:t>23.12%</a:t>
          </a:r>
          <a:r>
            <a:rPr lang="en-US" sz="1100" b="0" i="1" kern="1200" dirty="0"/>
            <a:t> </a:t>
          </a:r>
          <a:r>
            <a:rPr lang="en-US" sz="1100" b="0" i="0" kern="1200" dirty="0"/>
            <a:t>and</a:t>
          </a:r>
          <a:r>
            <a:rPr lang="en-US" sz="1100" b="0" i="1" kern="1200" dirty="0"/>
            <a:t> </a:t>
          </a:r>
          <a:r>
            <a:rPr lang="en-US" sz="1100" b="0" i="1" kern="1200" dirty="0">
              <a:solidFill>
                <a:schemeClr val="accent4"/>
              </a:solidFill>
            </a:rPr>
            <a:t>13.4%</a:t>
          </a:r>
          <a:r>
            <a:rPr lang="en-US" sz="1100" b="0" i="1" kern="1200" dirty="0"/>
            <a:t> </a:t>
          </a:r>
          <a:r>
            <a:rPr lang="en-US" sz="1100" b="0" kern="1200" dirty="0"/>
            <a:t>respectively</a:t>
          </a:r>
          <a:r>
            <a:rPr lang="en-US" sz="1100" b="1" kern="1200" dirty="0"/>
            <a:t>.</a:t>
          </a:r>
          <a:r>
            <a:rPr lang="en-US" sz="1100" kern="1200" dirty="0"/>
            <a:t> The gasoline strategy yielded an annualized return of </a:t>
          </a:r>
          <a:r>
            <a:rPr lang="en-US" sz="1100" b="1" kern="1200" dirty="0">
              <a:solidFill>
                <a:srgbClr val="00B050"/>
              </a:solidFill>
            </a:rPr>
            <a:t>43.9% </a:t>
          </a:r>
          <a:r>
            <a:rPr lang="en-US" sz="1100" b="0" kern="1200" dirty="0"/>
            <a:t>relative to its underlying commodity at </a:t>
          </a:r>
          <a:r>
            <a:rPr lang="en-US" sz="1100" b="0" i="1" kern="1200" dirty="0"/>
            <a:t>23.8% </a:t>
          </a:r>
          <a:r>
            <a:rPr lang="en-US" sz="1100" b="0" kern="1200" dirty="0"/>
            <a:t>for the same period. Both strategies out-performed the broader markets considerably, with the S&amp;P 500 Equal Weighted Energy ETF returning </a:t>
          </a:r>
          <a:r>
            <a:rPr lang="en-US" sz="1100" b="0" kern="1200" dirty="0">
              <a:solidFill>
                <a:schemeClr val="accent2"/>
              </a:solidFill>
            </a:rPr>
            <a:t>3.4% </a:t>
          </a:r>
          <a:r>
            <a:rPr lang="en-US" sz="1100" b="0" kern="1200" dirty="0"/>
            <a:t>for the period.</a:t>
          </a:r>
        </a:p>
      </dsp:txBody>
      <dsp:txXfrm rot="-5400000">
        <a:off x="906025" y="3747348"/>
        <a:ext cx="9614226" cy="75917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60164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332382"/>
          <a:ext cx="825341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1​-​2 | Project Definition and Scope </a:t>
          </a:r>
        </a:p>
      </dsp:txBody>
      <dsp:txXfrm>
        <a:off x="459135" y="359762"/>
        <a:ext cx="8198650" cy="506120"/>
      </dsp:txXfrm>
    </dsp:sp>
    <dsp:sp modelId="{4271AD90-BED2-4DAD-94B7-C078DB7ECC09}">
      <dsp:nvSpPr>
        <dsp:cNvPr id="0" name=""/>
        <dsp:cNvSpPr/>
      </dsp:nvSpPr>
      <dsp:spPr>
        <a:xfrm>
          <a:off x="0" y="146348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183044"/>
          <a:ext cx="6916479"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3 | Project Goals </a:t>
          </a:r>
        </a:p>
      </dsp:txBody>
      <dsp:txXfrm>
        <a:off x="496205" y="1210424"/>
        <a:ext cx="6861719" cy="506120"/>
      </dsp:txXfrm>
    </dsp:sp>
    <dsp:sp modelId="{2307B105-E2DA-4819-9FF3-F2400847526E}">
      <dsp:nvSpPr>
        <dsp:cNvPr id="0" name=""/>
        <dsp:cNvSpPr/>
      </dsp:nvSpPr>
      <dsp:spPr>
        <a:xfrm>
          <a:off x="0" y="232532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4488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4-6 | Initial Findings </a:t>
          </a:r>
        </a:p>
      </dsp:txBody>
      <dsp:txXfrm>
        <a:off x="496205" y="2072264"/>
        <a:ext cx="6508797" cy="506120"/>
      </dsp:txXfrm>
    </dsp:sp>
    <dsp:sp modelId="{F56664BA-D175-47FF-803E-0B4D507B71CB}">
      <dsp:nvSpPr>
        <dsp:cNvPr id="0" name=""/>
        <dsp:cNvSpPr/>
      </dsp:nvSpPr>
      <dsp:spPr>
        <a:xfrm>
          <a:off x="0" y="318716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0672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7-9 | Final Recommendations and Executive Summary</a:t>
          </a:r>
        </a:p>
      </dsp:txBody>
      <dsp:txXfrm>
        <a:off x="496205" y="2934104"/>
        <a:ext cx="6508797" cy="506120"/>
      </dsp:txXfrm>
    </dsp:sp>
    <dsp:sp modelId="{9595292E-70B0-42EA-B207-290416F80A3F}">
      <dsp:nvSpPr>
        <dsp:cNvPr id="0" name=""/>
        <dsp:cNvSpPr/>
      </dsp:nvSpPr>
      <dsp:spPr>
        <a:xfrm>
          <a:off x="0" y="404900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76856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10 | Presentation to Project Stakeholders</a:t>
          </a:r>
        </a:p>
      </dsp:txBody>
      <dsp:txXfrm>
        <a:off x="496205" y="3795944"/>
        <a:ext cx="6508797" cy="5061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40976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112159"/>
          <a:ext cx="782809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1 – continue to review strategies and find the best two based on back tested returns</a:t>
          </a:r>
        </a:p>
      </dsp:txBody>
      <dsp:txXfrm>
        <a:off x="462017" y="142421"/>
        <a:ext cx="7767567" cy="559396"/>
      </dsp:txXfrm>
    </dsp:sp>
    <dsp:sp modelId="{4271AD90-BED2-4DAD-94B7-C078DB7ECC09}">
      <dsp:nvSpPr>
        <dsp:cNvPr id="0" name=""/>
        <dsp:cNvSpPr/>
      </dsp:nvSpPr>
      <dsp:spPr>
        <a:xfrm>
          <a:off x="0" y="136232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052364"/>
          <a:ext cx="7787332"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2 – Polish up initial findings and create a final report for the CEO </a:t>
          </a:r>
        </a:p>
      </dsp:txBody>
      <dsp:txXfrm>
        <a:off x="499087" y="1082626"/>
        <a:ext cx="7726808" cy="559396"/>
      </dsp:txXfrm>
    </dsp:sp>
    <dsp:sp modelId="{2307B105-E2DA-4819-9FF3-F2400847526E}">
      <dsp:nvSpPr>
        <dsp:cNvPr id="0" name=""/>
        <dsp:cNvSpPr/>
      </dsp:nvSpPr>
      <dsp:spPr>
        <a:xfrm>
          <a:off x="0" y="231488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04924"/>
          <a:ext cx="7754317"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3 – Complete mobile design and development</a:t>
          </a:r>
        </a:p>
      </dsp:txBody>
      <dsp:txXfrm>
        <a:off x="499087" y="2035186"/>
        <a:ext cx="7693793" cy="559396"/>
      </dsp:txXfrm>
    </dsp:sp>
    <dsp:sp modelId="{F56664BA-D175-47FF-803E-0B4D507B71CB}">
      <dsp:nvSpPr>
        <dsp:cNvPr id="0" name=""/>
        <dsp:cNvSpPr/>
      </dsp:nvSpPr>
      <dsp:spPr>
        <a:xfrm>
          <a:off x="0" y="326744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57484"/>
          <a:ext cx="7747885"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4 – Complete dashboard design and development</a:t>
          </a:r>
        </a:p>
      </dsp:txBody>
      <dsp:txXfrm>
        <a:off x="499087" y="2987746"/>
        <a:ext cx="7687361" cy="559396"/>
      </dsp:txXfrm>
    </dsp:sp>
    <dsp:sp modelId="{9595292E-70B0-42EA-B207-290416F80A3F}">
      <dsp:nvSpPr>
        <dsp:cNvPr id="0" name=""/>
        <dsp:cNvSpPr/>
      </dsp:nvSpPr>
      <dsp:spPr>
        <a:xfrm>
          <a:off x="0" y="422000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910044"/>
          <a:ext cx="780013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5 – Present findings to CEO</a:t>
          </a:r>
        </a:p>
      </dsp:txBody>
      <dsp:txXfrm>
        <a:off x="499087" y="3940306"/>
        <a:ext cx="7739607" cy="55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5748" y="296083"/>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Competition</a:t>
          </a:r>
        </a:p>
      </dsp:txBody>
      <dsp:txXfrm rot="-5400000">
        <a:off x="1" y="557080"/>
        <a:ext cx="913492" cy="391497"/>
      </dsp:txXfrm>
    </dsp:sp>
    <dsp:sp modelId="{4D90626B-35E9-4FCD-A2D4-3BAD3841DBB7}">
      <dsp:nvSpPr>
        <dsp:cNvPr id="0" name=""/>
        <dsp:cNvSpPr/>
      </dsp:nvSpPr>
      <dsp:spPr>
        <a:xfrm rot="5400000">
          <a:off x="5090302" y="-4176810"/>
          <a:ext cx="1035127"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p>
      </dsp:txBody>
      <dsp:txXfrm rot="-5400000">
        <a:off x="913492" y="50531"/>
        <a:ext cx="9338217" cy="934065"/>
      </dsp:txXfrm>
    </dsp:sp>
    <dsp:sp modelId="{DDB1E226-4A0D-4E7A-8277-FCFCF5856335}">
      <dsp:nvSpPr>
        <dsp:cNvPr id="0" name=""/>
        <dsp:cNvSpPr/>
      </dsp:nvSpPr>
      <dsp:spPr>
        <a:xfrm rot="5400000">
          <a:off x="-195748" y="1545110"/>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Execution</a:t>
          </a:r>
        </a:p>
      </dsp:txBody>
      <dsp:txXfrm rot="-5400000">
        <a:off x="1" y="1806107"/>
        <a:ext cx="913492" cy="391497"/>
      </dsp:txXfrm>
    </dsp:sp>
    <dsp:sp modelId="{D4107748-EE1C-4815-8100-F435BBAEED32}">
      <dsp:nvSpPr>
        <dsp:cNvPr id="0" name=""/>
        <dsp:cNvSpPr/>
      </dsp:nvSpPr>
      <dsp:spPr>
        <a:xfrm rot="5400000">
          <a:off x="5099646" y="-2920890"/>
          <a:ext cx="1016440"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To execute our strategy, we will download futures contract pricing data, along with data from the Department of Energy.  We will then analyze futures contract curves, accounting for contango and backwardation.  During our EDA we will also explore various technical indicators, along with correlations.  During data preparation we will remove outliers and fill in missing values. The trading strategy will be executed using automated trading algorithms.  We will display and track results in a dashboard and mobile application.   </a:t>
          </a:r>
        </a:p>
      </dsp:txBody>
      <dsp:txXfrm rot="-5400000">
        <a:off x="913493" y="1314882"/>
        <a:ext cx="9339129" cy="917202"/>
      </dsp:txXfrm>
    </dsp:sp>
    <dsp:sp modelId="{8B76222F-4EA7-4BDB-8C45-7FBB2693A16A}">
      <dsp:nvSpPr>
        <dsp:cNvPr id="0" name=""/>
        <dsp:cNvSpPr/>
      </dsp:nvSpPr>
      <dsp:spPr>
        <a:xfrm rot="5400000">
          <a:off x="-195748" y="2710039"/>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Financials</a:t>
          </a:r>
        </a:p>
      </dsp:txBody>
      <dsp:txXfrm rot="-5400000">
        <a:off x="1" y="2971036"/>
        <a:ext cx="913492" cy="391497"/>
      </dsp:txXfrm>
    </dsp:sp>
    <dsp:sp modelId="{5E30F5A9-E108-464C-AA8B-EBC7E77C68C6}">
      <dsp:nvSpPr>
        <dsp:cNvPr id="0" name=""/>
        <dsp:cNvSpPr/>
      </dsp:nvSpPr>
      <dsp:spPr>
        <a:xfrm rot="5400000">
          <a:off x="5228091" y="-1755961"/>
          <a:ext cx="759550"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The team is seeking a commitment for the initial capital raise at $10 MM, per strategy.</a:t>
          </a:r>
        </a:p>
      </dsp:txBody>
      <dsp:txXfrm rot="-5400000">
        <a:off x="913492" y="2595716"/>
        <a:ext cx="9351670" cy="685394"/>
      </dsp:txXfrm>
    </dsp:sp>
    <dsp:sp modelId="{226E383E-C786-463B-A44F-AB38B93A99C4}">
      <dsp:nvSpPr>
        <dsp:cNvPr id="0" name=""/>
        <dsp:cNvSpPr/>
      </dsp:nvSpPr>
      <dsp:spPr>
        <a:xfrm rot="5400000">
          <a:off x="-195748" y="3874967"/>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The Team</a:t>
          </a:r>
        </a:p>
      </dsp:txBody>
      <dsp:txXfrm rot="-5400000">
        <a:off x="1" y="4135964"/>
        <a:ext cx="913492" cy="391497"/>
      </dsp:txXfrm>
    </dsp:sp>
    <dsp:sp modelId="{0B8C65E2-C2C6-4797-9F6A-650661F29C65}">
      <dsp:nvSpPr>
        <dsp:cNvPr id="0" name=""/>
        <dsp:cNvSpPr/>
      </dsp:nvSpPr>
      <dsp:spPr>
        <a:xfrm rot="5400000">
          <a:off x="5183745" y="-591033"/>
          <a:ext cx="848242"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The team brings a wide range of experience in finance, and analytics.  Andrius, Brandon, Josh, and Tate all met at the prestigious MS in  Data Science program at Northwestern University, and will all graduate at the end of this year. </a:t>
          </a:r>
        </a:p>
      </dsp:txBody>
      <dsp:txXfrm rot="-5400000">
        <a:off x="913492" y="3720628"/>
        <a:ext cx="9347340" cy="765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49069" y="251596"/>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Modeling</a:t>
          </a:r>
        </a:p>
      </dsp:txBody>
      <dsp:txXfrm rot="-5400000">
        <a:off x="1" y="583688"/>
        <a:ext cx="1162324" cy="498140"/>
      </dsp:txXfrm>
    </dsp:sp>
    <dsp:sp modelId="{4D90626B-35E9-4FCD-A2D4-3BAD3841DBB7}">
      <dsp:nvSpPr>
        <dsp:cNvPr id="0" name=""/>
        <dsp:cNvSpPr/>
      </dsp:nvSpPr>
      <dsp:spPr>
        <a:xfrm rot="5400000">
          <a:off x="2864658" y="-1684987"/>
          <a:ext cx="1079301" cy="448396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Neural Network(specifically LSTM) – price activity</a:t>
          </a:r>
        </a:p>
        <a:p>
          <a:pPr marL="57150" lvl="1" indent="-57150" algn="l" defTabSz="488950">
            <a:lnSpc>
              <a:spcPct val="90000"/>
            </a:lnSpc>
            <a:spcBef>
              <a:spcPct val="0"/>
            </a:spcBef>
            <a:spcAft>
              <a:spcPct val="15000"/>
            </a:spcAft>
            <a:buChar char="•"/>
          </a:pPr>
          <a:r>
            <a:rPr lang="en-US" sz="1100" kern="1200" dirty="0"/>
            <a:t> Random Forest for classification of signal direction</a:t>
          </a:r>
        </a:p>
        <a:p>
          <a:pPr marL="57150" lvl="1" indent="-57150" algn="l" defTabSz="488950">
            <a:lnSpc>
              <a:spcPct val="90000"/>
            </a:lnSpc>
            <a:spcBef>
              <a:spcPct val="0"/>
            </a:spcBef>
            <a:spcAft>
              <a:spcPct val="15000"/>
            </a:spcAft>
            <a:buChar char="•"/>
          </a:pPr>
          <a:r>
            <a:rPr lang="en-US" sz="1100" kern="1200" dirty="0"/>
            <a:t> Logistic Regression for signal direction</a:t>
          </a:r>
        </a:p>
        <a:p>
          <a:pPr marL="57150" lvl="1" indent="-57150" algn="l" defTabSz="488950">
            <a:lnSpc>
              <a:spcPct val="90000"/>
            </a:lnSpc>
            <a:spcBef>
              <a:spcPct val="0"/>
            </a:spcBef>
            <a:spcAft>
              <a:spcPct val="15000"/>
            </a:spcAft>
            <a:buChar char="•"/>
          </a:pPr>
          <a:r>
            <a:rPr lang="en-US" sz="1100" kern="1200" dirty="0"/>
            <a:t> Linear Regression for price activity</a:t>
          </a:r>
        </a:p>
      </dsp:txBody>
      <dsp:txXfrm rot="-5400000">
        <a:off x="1162325" y="70033"/>
        <a:ext cx="4431281" cy="973927"/>
      </dsp:txXfrm>
    </dsp:sp>
    <dsp:sp modelId="{DDB1E226-4A0D-4E7A-8277-FCFCF5856335}">
      <dsp:nvSpPr>
        <dsp:cNvPr id="0" name=""/>
        <dsp:cNvSpPr/>
      </dsp:nvSpPr>
      <dsp:spPr>
        <a:xfrm rot="5400000">
          <a:off x="-249069" y="1738546"/>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Evaluation</a:t>
          </a:r>
        </a:p>
      </dsp:txBody>
      <dsp:txXfrm rot="-5400000">
        <a:off x="1" y="2070638"/>
        <a:ext cx="1162324" cy="498140"/>
      </dsp:txXfrm>
    </dsp:sp>
    <dsp:sp modelId="{D4107748-EE1C-4815-8100-F435BBAEED32}">
      <dsp:nvSpPr>
        <dsp:cNvPr id="0" name=""/>
        <dsp:cNvSpPr/>
      </dsp:nvSpPr>
      <dsp:spPr>
        <a:xfrm rot="5400000">
          <a:off x="2845662" y="-226455"/>
          <a:ext cx="1117293" cy="4483968"/>
        </a:xfrm>
        <a:prstGeom prst="round2SameRect">
          <a:avLst/>
        </a:prstGeom>
        <a:solidFill>
          <a:schemeClr val="bg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Standard model fit parameters</a:t>
          </a:r>
        </a:p>
        <a:p>
          <a:pPr marL="57150" lvl="1" indent="-57150" algn="l" defTabSz="488950">
            <a:lnSpc>
              <a:spcPct val="90000"/>
            </a:lnSpc>
            <a:spcBef>
              <a:spcPct val="0"/>
            </a:spcBef>
            <a:spcAft>
              <a:spcPct val="15000"/>
            </a:spcAft>
            <a:buChar char="•"/>
          </a:pPr>
          <a:r>
            <a:rPr lang="en-US" sz="1100" kern="1200" dirty="0"/>
            <a:t> Build backtesting framework for real world signal and pattern evaluation</a:t>
          </a:r>
        </a:p>
      </dsp:txBody>
      <dsp:txXfrm rot="-5400000">
        <a:off x="1162325" y="1511424"/>
        <a:ext cx="4429426" cy="1008209"/>
      </dsp:txXfrm>
    </dsp:sp>
    <dsp:sp modelId="{8B76222F-4EA7-4BDB-8C45-7FBB2693A16A}">
      <dsp:nvSpPr>
        <dsp:cNvPr id="0" name=""/>
        <dsp:cNvSpPr/>
      </dsp:nvSpPr>
      <dsp:spPr>
        <a:xfrm rot="5400000">
          <a:off x="-249069" y="3206500"/>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Visualization</a:t>
          </a:r>
        </a:p>
      </dsp:txBody>
      <dsp:txXfrm rot="-5400000">
        <a:off x="1" y="3538592"/>
        <a:ext cx="1162324" cy="498140"/>
      </dsp:txXfrm>
    </dsp:sp>
    <dsp:sp modelId="{5E30F5A9-E108-464C-AA8B-EBC7E77C68C6}">
      <dsp:nvSpPr>
        <dsp:cNvPr id="0" name=""/>
        <dsp:cNvSpPr/>
      </dsp:nvSpPr>
      <dsp:spPr>
        <a:xfrm rot="5400000">
          <a:off x="2864658" y="1255097"/>
          <a:ext cx="1079301" cy="448396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Dashboard Development</a:t>
          </a:r>
        </a:p>
        <a:p>
          <a:pPr marL="57150" lvl="1" indent="-57150" algn="l" defTabSz="488950">
            <a:lnSpc>
              <a:spcPct val="90000"/>
            </a:lnSpc>
            <a:spcBef>
              <a:spcPct val="0"/>
            </a:spcBef>
            <a:spcAft>
              <a:spcPct val="15000"/>
            </a:spcAft>
            <a:buChar char="•"/>
          </a:pPr>
          <a:r>
            <a:rPr lang="en-US" sz="1100" kern="1200" dirty="0"/>
            <a:t> Mobile Application Development</a:t>
          </a:r>
        </a:p>
      </dsp:txBody>
      <dsp:txXfrm rot="-5400000">
        <a:off x="1162325" y="3010118"/>
        <a:ext cx="4431281" cy="9739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34245" y="262155"/>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Data Collection</a:t>
          </a:r>
        </a:p>
      </dsp:txBody>
      <dsp:txXfrm rot="-5400000">
        <a:off x="0" y="574482"/>
        <a:ext cx="1093144" cy="468490"/>
      </dsp:txXfrm>
    </dsp:sp>
    <dsp:sp modelId="{4D90626B-35E9-4FCD-A2D4-3BAD3841DBB7}">
      <dsp:nvSpPr>
        <dsp:cNvPr id="0" name=""/>
        <dsp:cNvSpPr/>
      </dsp:nvSpPr>
      <dsp:spPr>
        <a:xfrm rot="5400000">
          <a:off x="2822499" y="-1701445"/>
          <a:ext cx="1015062"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Data warehouse server to archive global index data.</a:t>
          </a:r>
        </a:p>
        <a:p>
          <a:pPr marL="57150" lvl="1" indent="-57150" algn="l" defTabSz="488950">
            <a:lnSpc>
              <a:spcPct val="90000"/>
            </a:lnSpc>
            <a:spcBef>
              <a:spcPct val="0"/>
            </a:spcBef>
            <a:spcAft>
              <a:spcPct val="15000"/>
            </a:spcAft>
            <a:buChar char="•"/>
          </a:pPr>
          <a:r>
            <a:rPr lang="en-US" sz="1100" kern="1200" dirty="0"/>
            <a:t> Repeatable process to download future contracts from the Department of Energy data.</a:t>
          </a:r>
        </a:p>
        <a:p>
          <a:pPr marL="57150" lvl="1" indent="-57150" algn="l" defTabSz="488950">
            <a:lnSpc>
              <a:spcPct val="90000"/>
            </a:lnSpc>
            <a:spcBef>
              <a:spcPct val="0"/>
            </a:spcBef>
            <a:spcAft>
              <a:spcPct val="15000"/>
            </a:spcAft>
            <a:buChar char="•"/>
          </a:pPr>
          <a:r>
            <a:rPr lang="en-US" sz="1100" kern="1200" dirty="0"/>
            <a:t> This will be a bespoke proprietary data set and will be owned by Quantum Capital Management.</a:t>
          </a:r>
        </a:p>
      </dsp:txBody>
      <dsp:txXfrm rot="-5400000">
        <a:off x="1093144" y="77461"/>
        <a:ext cx="4424222" cy="915960"/>
      </dsp:txXfrm>
    </dsp:sp>
    <dsp:sp modelId="{DDB1E226-4A0D-4E7A-8277-FCFCF5856335}">
      <dsp:nvSpPr>
        <dsp:cNvPr id="0" name=""/>
        <dsp:cNvSpPr/>
      </dsp:nvSpPr>
      <dsp:spPr>
        <a:xfrm rot="5400000">
          <a:off x="-234245" y="1915976"/>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&amp; Understanding</a:t>
          </a:r>
        </a:p>
      </dsp:txBody>
      <dsp:txXfrm rot="-5400000">
        <a:off x="0" y="2228303"/>
        <a:ext cx="1093144" cy="468490"/>
      </dsp:txXfrm>
    </dsp:sp>
    <dsp:sp modelId="{D4107748-EE1C-4815-8100-F435BBAEED32}">
      <dsp:nvSpPr>
        <dsp:cNvPr id="0" name=""/>
        <dsp:cNvSpPr/>
      </dsp:nvSpPr>
      <dsp:spPr>
        <a:xfrm rot="5400000">
          <a:off x="2550534" y="-47624"/>
          <a:ext cx="1558993"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Analyze future contract curves.</a:t>
          </a:r>
        </a:p>
        <a:p>
          <a:pPr marL="57150" lvl="1" indent="-57150" algn="l" defTabSz="488950">
            <a:lnSpc>
              <a:spcPct val="90000"/>
            </a:lnSpc>
            <a:spcBef>
              <a:spcPct val="0"/>
            </a:spcBef>
            <a:spcAft>
              <a:spcPct val="15000"/>
            </a:spcAft>
            <a:buChar char="•"/>
          </a:pPr>
          <a:r>
            <a:rPr lang="en-US" sz="1100" kern="1200" dirty="0"/>
            <a:t> Analyze for contango and backwardation - potential feature development.</a:t>
          </a:r>
        </a:p>
        <a:p>
          <a:pPr marL="57150" lvl="1" indent="-57150" algn="l" defTabSz="488950">
            <a:lnSpc>
              <a:spcPct val="90000"/>
            </a:lnSpc>
            <a:spcBef>
              <a:spcPct val="0"/>
            </a:spcBef>
            <a:spcAft>
              <a:spcPct val="15000"/>
            </a:spcAft>
            <a:buChar char="•"/>
          </a:pPr>
          <a:r>
            <a:rPr lang="en-US" sz="1100" kern="1200" dirty="0"/>
            <a:t> Fit additional feature sets such as Bollinger Bands and Exponential Moving Averages.</a:t>
          </a:r>
        </a:p>
        <a:p>
          <a:pPr marL="57150" lvl="1" indent="-57150" algn="l" defTabSz="488950">
            <a:lnSpc>
              <a:spcPct val="90000"/>
            </a:lnSpc>
            <a:spcBef>
              <a:spcPct val="0"/>
            </a:spcBef>
            <a:spcAft>
              <a:spcPct val="15000"/>
            </a:spcAft>
            <a:buChar char="•"/>
          </a:pPr>
          <a:r>
            <a:rPr lang="en-US" sz="1100" kern="1200" dirty="0"/>
            <a:t> Analyze correlations (Pearson’s, Spearman’s and Tau’s).</a:t>
          </a:r>
        </a:p>
        <a:p>
          <a:pPr marL="57150" lvl="1" indent="-57150" algn="l" defTabSz="488950">
            <a:lnSpc>
              <a:spcPct val="90000"/>
            </a:lnSpc>
            <a:spcBef>
              <a:spcPct val="0"/>
            </a:spcBef>
            <a:spcAft>
              <a:spcPct val="15000"/>
            </a:spcAft>
            <a:buChar char="•"/>
          </a:pPr>
          <a:r>
            <a:rPr lang="en-US" sz="1100" kern="1200" dirty="0"/>
            <a:t> Initial data set was over 4,000 attributes, for the purpose of this project we will be significantly pruning</a:t>
          </a:r>
          <a:r>
            <a:rPr lang="en-US" sz="800" kern="1200" dirty="0"/>
            <a:t>.</a:t>
          </a:r>
        </a:p>
      </dsp:txBody>
      <dsp:txXfrm rot="-5400000">
        <a:off x="1093144" y="1485870"/>
        <a:ext cx="4397669" cy="1406785"/>
      </dsp:txXfrm>
    </dsp:sp>
    <dsp:sp modelId="{8B76222F-4EA7-4BDB-8C45-7FBB2693A16A}">
      <dsp:nvSpPr>
        <dsp:cNvPr id="0" name=""/>
        <dsp:cNvSpPr/>
      </dsp:nvSpPr>
      <dsp:spPr>
        <a:xfrm rot="5400000">
          <a:off x="-234245" y="3297831"/>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Data Preparation</a:t>
          </a:r>
        </a:p>
      </dsp:txBody>
      <dsp:txXfrm rot="-5400000">
        <a:off x="0" y="3610158"/>
        <a:ext cx="1093144" cy="468490"/>
      </dsp:txXfrm>
    </dsp:sp>
    <dsp:sp modelId="{5E30F5A9-E108-464C-AA8B-EBC7E77C68C6}">
      <dsp:nvSpPr>
        <dsp:cNvPr id="0" name=""/>
        <dsp:cNvSpPr/>
      </dsp:nvSpPr>
      <dsp:spPr>
        <a:xfrm rot="5400000">
          <a:off x="2822499" y="1334230"/>
          <a:ext cx="1015062"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Outlier Detection.</a:t>
          </a:r>
        </a:p>
        <a:p>
          <a:pPr marL="57150" lvl="1" indent="-57150" algn="l" defTabSz="488950">
            <a:lnSpc>
              <a:spcPct val="90000"/>
            </a:lnSpc>
            <a:spcBef>
              <a:spcPct val="0"/>
            </a:spcBef>
            <a:spcAft>
              <a:spcPct val="15000"/>
            </a:spcAft>
            <a:buChar char="•"/>
          </a:pPr>
          <a:r>
            <a:rPr lang="en-US" sz="1100" kern="1200" dirty="0"/>
            <a:t> Standardization and Normalization for Linear and Neural Network analysis</a:t>
          </a:r>
        </a:p>
        <a:p>
          <a:pPr marL="57150" lvl="1" indent="-57150" algn="l" defTabSz="488950">
            <a:lnSpc>
              <a:spcPct val="90000"/>
            </a:lnSpc>
            <a:spcBef>
              <a:spcPct val="0"/>
            </a:spcBef>
            <a:spcAft>
              <a:spcPct val="15000"/>
            </a:spcAft>
            <a:buChar char="•"/>
          </a:pPr>
          <a:r>
            <a:rPr lang="en-US" sz="1100" kern="1200" dirty="0"/>
            <a:t> Fill missing values</a:t>
          </a:r>
        </a:p>
        <a:p>
          <a:pPr marL="57150" lvl="1" indent="-57150" algn="l" defTabSz="488950">
            <a:lnSpc>
              <a:spcPct val="90000"/>
            </a:lnSpc>
            <a:spcBef>
              <a:spcPct val="0"/>
            </a:spcBef>
            <a:spcAft>
              <a:spcPct val="15000"/>
            </a:spcAft>
            <a:buChar char="•"/>
          </a:pPr>
          <a:r>
            <a:rPr lang="en-US" sz="1100" kern="1200" dirty="0"/>
            <a:t> Output to csv files for further processing</a:t>
          </a:r>
        </a:p>
      </dsp:txBody>
      <dsp:txXfrm rot="-5400000">
        <a:off x="1093144" y="3113137"/>
        <a:ext cx="4424222" cy="9159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82FBAD-C0FE-DC48-AB7E-7A1F2C2C5382}">
      <dsp:nvSpPr>
        <dsp:cNvPr id="0" name=""/>
        <dsp:cNvSpPr/>
      </dsp:nvSpPr>
      <dsp:spPr>
        <a:xfrm rot="2563278">
          <a:off x="2653615" y="3716747"/>
          <a:ext cx="798589" cy="55810"/>
        </a:xfrm>
        <a:custGeom>
          <a:avLst/>
          <a:gdLst/>
          <a:ahLst/>
          <a:cxnLst/>
          <a:rect l="0" t="0" r="0" b="0"/>
          <a:pathLst>
            <a:path>
              <a:moveTo>
                <a:pt x="0" y="27905"/>
              </a:moveTo>
              <a:lnTo>
                <a:pt x="798589" y="279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0E4319-B0D4-C748-A4CE-FD42FBCF04D5}">
      <dsp:nvSpPr>
        <dsp:cNvPr id="0" name=""/>
        <dsp:cNvSpPr/>
      </dsp:nvSpPr>
      <dsp:spPr>
        <a:xfrm>
          <a:off x="2759563" y="2622431"/>
          <a:ext cx="888643" cy="55810"/>
        </a:xfrm>
        <a:custGeom>
          <a:avLst/>
          <a:gdLst/>
          <a:ahLst/>
          <a:cxnLst/>
          <a:rect l="0" t="0" r="0" b="0"/>
          <a:pathLst>
            <a:path>
              <a:moveTo>
                <a:pt x="0" y="27905"/>
              </a:moveTo>
              <a:lnTo>
                <a:pt x="888643" y="279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7C429B-A6FC-F249-B643-F164BEA6C561}">
      <dsp:nvSpPr>
        <dsp:cNvPr id="0" name=""/>
        <dsp:cNvSpPr/>
      </dsp:nvSpPr>
      <dsp:spPr>
        <a:xfrm rot="19036722">
          <a:off x="2653615" y="1528115"/>
          <a:ext cx="798589" cy="55810"/>
        </a:xfrm>
        <a:custGeom>
          <a:avLst/>
          <a:gdLst/>
          <a:ahLst/>
          <a:cxnLst/>
          <a:rect l="0" t="0" r="0" b="0"/>
          <a:pathLst>
            <a:path>
              <a:moveTo>
                <a:pt x="0" y="27905"/>
              </a:moveTo>
              <a:lnTo>
                <a:pt x="798589" y="279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5278E1-1BF8-7A48-97DE-7497D7B6AD5B}">
      <dsp:nvSpPr>
        <dsp:cNvPr id="0" name=""/>
        <dsp:cNvSpPr/>
      </dsp:nvSpPr>
      <dsp:spPr>
        <a:xfrm>
          <a:off x="594085" y="1376526"/>
          <a:ext cx="2547621" cy="25476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DCA772-47B5-5E43-BA72-53DBC6FB5CB7}">
      <dsp:nvSpPr>
        <dsp:cNvPr id="0" name=""/>
        <dsp:cNvSpPr/>
      </dsp:nvSpPr>
      <dsp:spPr>
        <a:xfrm>
          <a:off x="3143463" y="2322"/>
          <a:ext cx="1528573" cy="15285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p (past values used for forecasting the next value)</a:t>
          </a:r>
        </a:p>
      </dsp:txBody>
      <dsp:txXfrm>
        <a:off x="3367317" y="226176"/>
        <a:ext cx="1080865" cy="1080865"/>
      </dsp:txXfrm>
    </dsp:sp>
    <dsp:sp modelId="{C1D2C2A4-722E-C14F-B679-2C365A14335E}">
      <dsp:nvSpPr>
        <dsp:cNvPr id="0" name=""/>
        <dsp:cNvSpPr/>
      </dsp:nvSpPr>
      <dsp:spPr>
        <a:xfrm>
          <a:off x="3648206" y="1886050"/>
          <a:ext cx="1528573" cy="15285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q (past forecast errors used to predict the future values)</a:t>
          </a:r>
        </a:p>
      </dsp:txBody>
      <dsp:txXfrm>
        <a:off x="3872060" y="2109904"/>
        <a:ext cx="1080865" cy="1080865"/>
      </dsp:txXfrm>
    </dsp:sp>
    <dsp:sp modelId="{0363624A-DB8F-AC49-B116-991B8B5907BA}">
      <dsp:nvSpPr>
        <dsp:cNvPr id="0" name=""/>
        <dsp:cNvSpPr/>
      </dsp:nvSpPr>
      <dsp:spPr>
        <a:xfrm>
          <a:off x="3143463" y="3769778"/>
          <a:ext cx="1528573" cy="15285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 (order of differencing)</a:t>
          </a:r>
        </a:p>
      </dsp:txBody>
      <dsp:txXfrm>
        <a:off x="3367317" y="3993632"/>
        <a:ext cx="1080865" cy="10808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5D56E-D43E-E14B-851F-C03A55D2AA55}">
      <dsp:nvSpPr>
        <dsp:cNvPr id="0" name=""/>
        <dsp:cNvSpPr/>
      </dsp:nvSpPr>
      <dsp:spPr>
        <a:xfrm rot="10800000">
          <a:off x="3217824" y="1530508"/>
          <a:ext cx="7253654" cy="397097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355" tIns="125730" rIns="234696"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Parameter tuning for ARIMA consumes a lot of time so auto ARIMA was used, which automatically selects the best combination of (</a:t>
          </a:r>
          <a:r>
            <a:rPr lang="en-US" sz="3300" kern="1200" dirty="0" err="1"/>
            <a:t>p,q,d</a:t>
          </a:r>
          <a:r>
            <a:rPr lang="en-US" sz="3300" kern="1200" dirty="0"/>
            <a:t>) that provides the least error. </a:t>
          </a:r>
        </a:p>
      </dsp:txBody>
      <dsp:txXfrm rot="10800000">
        <a:off x="4210569" y="1530508"/>
        <a:ext cx="6260909" cy="3970979"/>
      </dsp:txXfrm>
    </dsp:sp>
    <dsp:sp modelId="{522BBCC5-3326-B04D-A7BF-117B599DB8BE}">
      <dsp:nvSpPr>
        <dsp:cNvPr id="0" name=""/>
        <dsp:cNvSpPr/>
      </dsp:nvSpPr>
      <dsp:spPr>
        <a:xfrm>
          <a:off x="10642" y="1414783"/>
          <a:ext cx="5563106" cy="4245767"/>
        </a:xfrm>
        <a:prstGeom prst="roundRect">
          <a:avLst/>
        </a:prstGeom>
        <a:blipFill dpi="0" rotWithShape="1">
          <a:blip xmlns:r="http://schemas.openxmlformats.org/officeDocument/2006/relationships" r:embed="rId1"/>
          <a:srcRect/>
          <a:stretch>
            <a:fillRect l="-9173" t="2793" r="-9173" b="279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26FFF-1BCE-497E-9236-137E4AB749A6}">
      <dsp:nvSpPr>
        <dsp:cNvPr id="0" name=""/>
        <dsp:cNvSpPr/>
      </dsp:nvSpPr>
      <dsp:spPr>
        <a:xfrm>
          <a:off x="0" y="510896"/>
          <a:ext cx="960873" cy="96087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Data pre-processing, normalization and augmentation.</a:t>
          </a:r>
        </a:p>
      </dsp:txBody>
      <dsp:txXfrm>
        <a:off x="140717" y="651613"/>
        <a:ext cx="679439" cy="679439"/>
      </dsp:txXfrm>
    </dsp:sp>
    <dsp:sp modelId="{3F893DE1-F8DD-43E1-A9E4-FF7659F44825}">
      <dsp:nvSpPr>
        <dsp:cNvPr id="0" name=""/>
        <dsp:cNvSpPr/>
      </dsp:nvSpPr>
      <dsp:spPr>
        <a:xfrm rot="10800000">
          <a:off x="312283" y="1595842"/>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3D272F9-B202-4185-B75F-A40FCAD78F64}">
      <dsp:nvSpPr>
        <dsp:cNvPr id="0" name=""/>
        <dsp:cNvSpPr/>
      </dsp:nvSpPr>
      <dsp:spPr>
        <a:xfrm>
          <a:off x="159985" y="1968060"/>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b="1" kern="1200"/>
            <a:t>Risk profiles</a:t>
          </a:r>
          <a:r>
            <a:rPr lang="en-US" sz="500" kern="1200"/>
            <a:t> for each of the various assets &amp; corresponding parametric model estimates.</a:t>
          </a:r>
        </a:p>
      </dsp:txBody>
      <dsp:txXfrm>
        <a:off x="253843" y="2061918"/>
        <a:ext cx="453186" cy="453186"/>
      </dsp:txXfrm>
    </dsp:sp>
    <dsp:sp modelId="{913C3F73-9CB0-4919-B273-B464C91B1645}">
      <dsp:nvSpPr>
        <dsp:cNvPr id="0" name=""/>
        <dsp:cNvSpPr/>
      </dsp:nvSpPr>
      <dsp:spPr>
        <a:xfrm rot="10800000">
          <a:off x="312283" y="2813028"/>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8C127A9-F4F2-458E-AD34-E8B64D013D42}">
      <dsp:nvSpPr>
        <dsp:cNvPr id="0" name=""/>
        <dsp:cNvSpPr/>
      </dsp:nvSpPr>
      <dsp:spPr>
        <a:xfrm>
          <a:off x="159985" y="3265239"/>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Preliminary time series analysis &amp; statistical correlations for </a:t>
          </a:r>
          <a:r>
            <a:rPr lang="en-US" sz="500" b="1" kern="1200"/>
            <a:t>Crude products</a:t>
          </a:r>
          <a:endParaRPr lang="en-US" sz="500" kern="1200"/>
        </a:p>
      </dsp:txBody>
      <dsp:txXfrm>
        <a:off x="253843" y="3359097"/>
        <a:ext cx="453186" cy="453186"/>
      </dsp:txXfrm>
    </dsp:sp>
    <dsp:sp modelId="{C33B0F37-F00C-42F3-A67E-FDCCB04607F2}">
      <dsp:nvSpPr>
        <dsp:cNvPr id="0" name=""/>
        <dsp:cNvSpPr/>
      </dsp:nvSpPr>
      <dsp:spPr>
        <a:xfrm rot="5400000">
          <a:off x="1040383" y="3454174"/>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E57C9D4-4A27-4684-8264-D52899EBB897}">
      <dsp:nvSpPr>
        <dsp:cNvPr id="0" name=""/>
        <dsp:cNvSpPr/>
      </dsp:nvSpPr>
      <dsp:spPr>
        <a:xfrm>
          <a:off x="1601295" y="3265239"/>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A predictive model for WTI, and corresponding trading strategy (</a:t>
          </a:r>
          <a:r>
            <a:rPr lang="en-US" sz="500" b="1" kern="1200"/>
            <a:t>mean-revision</a:t>
          </a:r>
          <a:r>
            <a:rPr lang="en-US" sz="500" kern="1200"/>
            <a:t>).</a:t>
          </a:r>
        </a:p>
      </dsp:txBody>
      <dsp:txXfrm>
        <a:off x="1695153" y="3359097"/>
        <a:ext cx="453186" cy="453186"/>
      </dsp:txXfrm>
    </dsp:sp>
    <dsp:sp modelId="{88781349-7665-41DB-AA2C-89134366FDC5}">
      <dsp:nvSpPr>
        <dsp:cNvPr id="0" name=""/>
        <dsp:cNvSpPr/>
      </dsp:nvSpPr>
      <dsp:spPr>
        <a:xfrm>
          <a:off x="1753594" y="2798140"/>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57D212B-AC52-4F2F-8201-CD0C4A509566}">
      <dsp:nvSpPr>
        <dsp:cNvPr id="0" name=""/>
        <dsp:cNvSpPr/>
      </dsp:nvSpPr>
      <dsp:spPr>
        <a:xfrm>
          <a:off x="1601295" y="1968060"/>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Initial backtest results </a:t>
          </a:r>
          <a:r>
            <a:rPr lang="en-US" sz="500" b="1" kern="1200"/>
            <a:t>yield net positive PnL and returns</a:t>
          </a:r>
          <a:r>
            <a:rPr lang="en-US" sz="500" kern="1200"/>
            <a:t> for the testing period (2019).</a:t>
          </a:r>
        </a:p>
      </dsp:txBody>
      <dsp:txXfrm>
        <a:off x="1695153" y="2061918"/>
        <a:ext cx="453186" cy="453186"/>
      </dsp:txXfrm>
    </dsp:sp>
    <dsp:sp modelId="{96135080-70D6-4356-9D44-EC4036CE92A1}">
      <dsp:nvSpPr>
        <dsp:cNvPr id="0" name=""/>
        <dsp:cNvSpPr/>
      </dsp:nvSpPr>
      <dsp:spPr>
        <a:xfrm>
          <a:off x="1753594" y="1500960"/>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97FD8A1-514F-44B9-BD0C-52B752D2126D}">
      <dsp:nvSpPr>
        <dsp:cNvPr id="0" name=""/>
        <dsp:cNvSpPr/>
      </dsp:nvSpPr>
      <dsp:spPr>
        <a:xfrm>
          <a:off x="1601295" y="670881"/>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WTI mean revision strategy performance is </a:t>
          </a:r>
          <a:r>
            <a:rPr lang="en-US" sz="500" b="1" kern="1200"/>
            <a:t>22.39%</a:t>
          </a:r>
          <a:r>
            <a:rPr lang="en-US" sz="500" kern="1200"/>
            <a:t> annualized returns.</a:t>
          </a:r>
        </a:p>
      </dsp:txBody>
      <dsp:txXfrm>
        <a:off x="1695153" y="764739"/>
        <a:ext cx="453186" cy="453186"/>
      </dsp:txXfrm>
    </dsp:sp>
    <dsp:sp modelId="{11B6D98F-DE0E-4F4B-802F-CEE8CE262303}">
      <dsp:nvSpPr>
        <dsp:cNvPr id="0" name=""/>
        <dsp:cNvSpPr/>
      </dsp:nvSpPr>
      <dsp:spPr>
        <a:xfrm rot="5400000">
          <a:off x="2401700" y="859815"/>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0448830-1EE0-4080-A09E-FBC06ADC975A}">
      <dsp:nvSpPr>
        <dsp:cNvPr id="0" name=""/>
        <dsp:cNvSpPr/>
      </dsp:nvSpPr>
      <dsp:spPr>
        <a:xfrm>
          <a:off x="2882620" y="510896"/>
          <a:ext cx="960873" cy="96087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The trade execution / PnL </a:t>
          </a:r>
          <a:r>
            <a:rPr lang="en-US" sz="700" b="1" kern="1200"/>
            <a:t>dashboard</a:t>
          </a:r>
          <a:r>
            <a:rPr lang="en-US" sz="700" kern="1200"/>
            <a:t> is functional locally.</a:t>
          </a:r>
        </a:p>
      </dsp:txBody>
      <dsp:txXfrm>
        <a:off x="3023337" y="651613"/>
        <a:ext cx="679439" cy="6794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63A9F-C9A8-49FB-B09C-B1B4A405CF78}">
      <dsp:nvSpPr>
        <dsp:cNvPr id="0" name=""/>
        <dsp:cNvSpPr/>
      </dsp:nvSpPr>
      <dsp:spPr>
        <a:xfrm>
          <a:off x="134593" y="368"/>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Data pre-processing, normalization and augmentation.</a:t>
          </a:r>
        </a:p>
      </dsp:txBody>
      <dsp:txXfrm>
        <a:off x="134593" y="368"/>
        <a:ext cx="1759097" cy="1055458"/>
      </dsp:txXfrm>
    </dsp:sp>
    <dsp:sp modelId="{4585D7DA-FB8E-4939-8844-5B27A31D7CE3}">
      <dsp:nvSpPr>
        <dsp:cNvPr id="0" name=""/>
        <dsp:cNvSpPr/>
      </dsp:nvSpPr>
      <dsp:spPr>
        <a:xfrm>
          <a:off x="2069600" y="368"/>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Risk profiles</a:t>
          </a:r>
          <a:r>
            <a:rPr lang="en-US" sz="1300" kern="1200"/>
            <a:t> for each of the various assets &amp; corresponding parametric model estimates.</a:t>
          </a:r>
        </a:p>
      </dsp:txBody>
      <dsp:txXfrm>
        <a:off x="2069600" y="368"/>
        <a:ext cx="1759097" cy="1055458"/>
      </dsp:txXfrm>
    </dsp:sp>
    <dsp:sp modelId="{142AD245-3885-4CE5-9E11-E922C0D3630D}">
      <dsp:nvSpPr>
        <dsp:cNvPr id="0" name=""/>
        <dsp:cNvSpPr/>
      </dsp:nvSpPr>
      <dsp:spPr>
        <a:xfrm>
          <a:off x="134593" y="1231737"/>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Preliminary time series analysis &amp; statistical correlations for </a:t>
          </a:r>
          <a:r>
            <a:rPr lang="en-US" sz="1300" b="1" kern="1200"/>
            <a:t>Crude products</a:t>
          </a:r>
          <a:endParaRPr lang="en-US" sz="1300" kern="1200"/>
        </a:p>
      </dsp:txBody>
      <dsp:txXfrm>
        <a:off x="134593" y="1231737"/>
        <a:ext cx="1759097" cy="1055458"/>
      </dsp:txXfrm>
    </dsp:sp>
    <dsp:sp modelId="{09C2884F-1374-40C3-ADEB-A3A0DD5A1086}">
      <dsp:nvSpPr>
        <dsp:cNvPr id="0" name=""/>
        <dsp:cNvSpPr/>
      </dsp:nvSpPr>
      <dsp:spPr>
        <a:xfrm>
          <a:off x="2069600" y="1231737"/>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predictive model for WTI, and corresponding trading strategy (</a:t>
          </a:r>
          <a:r>
            <a:rPr lang="en-US" sz="1300" b="1" kern="1200" dirty="0"/>
            <a:t>mean-revision</a:t>
          </a:r>
          <a:r>
            <a:rPr lang="en-US" sz="1300" kern="1200" dirty="0"/>
            <a:t>).</a:t>
          </a:r>
        </a:p>
      </dsp:txBody>
      <dsp:txXfrm>
        <a:off x="2069600" y="1231737"/>
        <a:ext cx="1759097" cy="1055458"/>
      </dsp:txXfrm>
    </dsp:sp>
    <dsp:sp modelId="{CF3FECEB-6DAB-46A1-AF4C-470282B5661F}">
      <dsp:nvSpPr>
        <dsp:cNvPr id="0" name=""/>
        <dsp:cNvSpPr/>
      </dsp:nvSpPr>
      <dsp:spPr>
        <a:xfrm>
          <a:off x="134593" y="2463105"/>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Initial backtest results </a:t>
          </a:r>
          <a:r>
            <a:rPr lang="en-US" sz="1300" b="1" kern="1200"/>
            <a:t>yield net positive PnL and returns</a:t>
          </a:r>
          <a:r>
            <a:rPr lang="en-US" sz="1300" kern="1200"/>
            <a:t> for the testing period (2019).</a:t>
          </a:r>
        </a:p>
      </dsp:txBody>
      <dsp:txXfrm>
        <a:off x="134593" y="2463105"/>
        <a:ext cx="1759097" cy="1055458"/>
      </dsp:txXfrm>
    </dsp:sp>
    <dsp:sp modelId="{1AC09037-BCB9-4F48-8488-FC0A7E350DCC}">
      <dsp:nvSpPr>
        <dsp:cNvPr id="0" name=""/>
        <dsp:cNvSpPr/>
      </dsp:nvSpPr>
      <dsp:spPr>
        <a:xfrm>
          <a:off x="2069600" y="2463105"/>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WTI mean revision strategy performance is </a:t>
          </a:r>
          <a:r>
            <a:rPr lang="en-US" sz="1300" b="1" kern="1200" dirty="0"/>
            <a:t>26.11%</a:t>
          </a:r>
          <a:r>
            <a:rPr lang="en-US" sz="1300" kern="1200" dirty="0"/>
            <a:t> year to date.</a:t>
          </a:r>
        </a:p>
      </dsp:txBody>
      <dsp:txXfrm>
        <a:off x="2069600" y="2463105"/>
        <a:ext cx="1759097" cy="1055458"/>
      </dsp:txXfrm>
    </dsp:sp>
    <dsp:sp modelId="{72008F5A-68FB-4B21-A5B8-7EF4725ACE1A}">
      <dsp:nvSpPr>
        <dsp:cNvPr id="0" name=""/>
        <dsp:cNvSpPr/>
      </dsp:nvSpPr>
      <dsp:spPr>
        <a:xfrm>
          <a:off x="1102097" y="3694474"/>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The trade execution / PnL </a:t>
          </a:r>
          <a:r>
            <a:rPr lang="en-US" sz="1300" b="1" kern="1200"/>
            <a:t>dashboard</a:t>
          </a:r>
          <a:r>
            <a:rPr lang="en-US" sz="1300" kern="1200"/>
            <a:t> is functional locally.</a:t>
          </a:r>
        </a:p>
      </dsp:txBody>
      <dsp:txXfrm>
        <a:off x="1102097" y="3694474"/>
        <a:ext cx="1759097" cy="10554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C60772-AFFA-49AC-87B9-5EC36B1DFFA4}">
      <dsp:nvSpPr>
        <dsp:cNvPr id="0" name=""/>
        <dsp:cNvSpPr/>
      </dsp:nvSpPr>
      <dsp:spPr>
        <a:xfrm>
          <a:off x="0" y="522693"/>
          <a:ext cx="996501" cy="99650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Data pre-processing, normalization and augmentation.</a:t>
          </a:r>
        </a:p>
      </dsp:txBody>
      <dsp:txXfrm>
        <a:off x="145934" y="668627"/>
        <a:ext cx="704633" cy="704633"/>
      </dsp:txXfrm>
    </dsp:sp>
    <dsp:sp modelId="{BB0937C7-8AD8-41D4-9BAD-B3D5DDDA9E0B}">
      <dsp:nvSpPr>
        <dsp:cNvPr id="0" name=""/>
        <dsp:cNvSpPr/>
      </dsp:nvSpPr>
      <dsp:spPr>
        <a:xfrm rot="10800000">
          <a:off x="323862" y="1647867"/>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7B8A98-E91C-451F-833B-AC9706CFDE37}">
      <dsp:nvSpPr>
        <dsp:cNvPr id="0" name=""/>
        <dsp:cNvSpPr/>
      </dsp:nvSpPr>
      <dsp:spPr>
        <a:xfrm>
          <a:off x="165917" y="2033886"/>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b="1" kern="1200"/>
            <a:t>Risk profiles</a:t>
          </a:r>
          <a:r>
            <a:rPr lang="en-US" sz="500" kern="1200"/>
            <a:t> for each of the various assets &amp; corresponding parametric model estimates.</a:t>
          </a:r>
        </a:p>
      </dsp:txBody>
      <dsp:txXfrm>
        <a:off x="263255" y="2131224"/>
        <a:ext cx="469990" cy="469990"/>
      </dsp:txXfrm>
    </dsp:sp>
    <dsp:sp modelId="{DCE3CF86-3D78-4B65-9761-FAC5361CB4F4}">
      <dsp:nvSpPr>
        <dsp:cNvPr id="0" name=""/>
        <dsp:cNvSpPr/>
      </dsp:nvSpPr>
      <dsp:spPr>
        <a:xfrm rot="10800000">
          <a:off x="323862" y="2910184"/>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D555411-D11D-482C-8723-6683D94C197C}">
      <dsp:nvSpPr>
        <dsp:cNvPr id="0" name=""/>
        <dsp:cNvSpPr/>
      </dsp:nvSpPr>
      <dsp:spPr>
        <a:xfrm>
          <a:off x="165917" y="3379163"/>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Preliminary time series analysis &amp; statistical correlations for </a:t>
          </a:r>
          <a:r>
            <a:rPr lang="en-US" sz="500" b="1" kern="1200"/>
            <a:t>Gasoline products</a:t>
          </a:r>
          <a:endParaRPr lang="en-US" sz="500" kern="1200"/>
        </a:p>
      </dsp:txBody>
      <dsp:txXfrm>
        <a:off x="263255" y="3476501"/>
        <a:ext cx="469990" cy="469990"/>
      </dsp:txXfrm>
    </dsp:sp>
    <dsp:sp modelId="{4C2D5748-334A-42E5-8AD3-0F90C2BA446D}">
      <dsp:nvSpPr>
        <dsp:cNvPr id="0" name=""/>
        <dsp:cNvSpPr/>
      </dsp:nvSpPr>
      <dsp:spPr>
        <a:xfrm rot="5400000">
          <a:off x="1078958" y="3575102"/>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26B26DB-5631-4CDB-91CB-7DE3AC826853}">
      <dsp:nvSpPr>
        <dsp:cNvPr id="0" name=""/>
        <dsp:cNvSpPr/>
      </dsp:nvSpPr>
      <dsp:spPr>
        <a:xfrm>
          <a:off x="1660668" y="3379163"/>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 predictive model for Gasoline, and corresponding trading strategy (</a:t>
          </a:r>
          <a:r>
            <a:rPr lang="en-US" sz="500" b="1" kern="1200" dirty="0"/>
            <a:t>mean-revision</a:t>
          </a:r>
          <a:r>
            <a:rPr lang="en-US" sz="500" kern="1200" dirty="0"/>
            <a:t>).</a:t>
          </a:r>
        </a:p>
      </dsp:txBody>
      <dsp:txXfrm>
        <a:off x="1758006" y="3476501"/>
        <a:ext cx="469990" cy="469990"/>
      </dsp:txXfrm>
    </dsp:sp>
    <dsp:sp modelId="{823B6E69-15FE-4B0B-BB48-399F7B687F04}">
      <dsp:nvSpPr>
        <dsp:cNvPr id="0" name=""/>
        <dsp:cNvSpPr/>
      </dsp:nvSpPr>
      <dsp:spPr>
        <a:xfrm>
          <a:off x="1818614" y="2894744"/>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E17CDD-5736-4B79-ADF8-81C1DDA1F4E0}">
      <dsp:nvSpPr>
        <dsp:cNvPr id="0" name=""/>
        <dsp:cNvSpPr/>
      </dsp:nvSpPr>
      <dsp:spPr>
        <a:xfrm>
          <a:off x="1660668" y="2033886"/>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Initial backtest results </a:t>
          </a:r>
          <a:r>
            <a:rPr lang="en-US" sz="500" b="1" kern="1200"/>
            <a:t>yield net positive PnL and returns</a:t>
          </a:r>
          <a:r>
            <a:rPr lang="en-US" sz="500" kern="1200"/>
            <a:t> for the testing period (2019).</a:t>
          </a:r>
        </a:p>
      </dsp:txBody>
      <dsp:txXfrm>
        <a:off x="1758006" y="2131224"/>
        <a:ext cx="469990" cy="469990"/>
      </dsp:txXfrm>
    </dsp:sp>
    <dsp:sp modelId="{C691B4B5-DC4C-44B4-937D-E21B76159584}">
      <dsp:nvSpPr>
        <dsp:cNvPr id="0" name=""/>
        <dsp:cNvSpPr/>
      </dsp:nvSpPr>
      <dsp:spPr>
        <a:xfrm>
          <a:off x="1818614" y="1549467"/>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00F7FD-B659-45D6-BC6A-539106EB8F8B}">
      <dsp:nvSpPr>
        <dsp:cNvPr id="0" name=""/>
        <dsp:cNvSpPr/>
      </dsp:nvSpPr>
      <dsp:spPr>
        <a:xfrm>
          <a:off x="1660668" y="688610"/>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WTI mean revision strategy performance is </a:t>
          </a:r>
          <a:r>
            <a:rPr lang="en-US" sz="500" b="1" kern="1200"/>
            <a:t>29.27%</a:t>
          </a:r>
          <a:r>
            <a:rPr lang="en-US" sz="500" kern="1200"/>
            <a:t> annualized returns.</a:t>
          </a:r>
        </a:p>
      </dsp:txBody>
      <dsp:txXfrm>
        <a:off x="1758006" y="785948"/>
        <a:ext cx="469990" cy="469990"/>
      </dsp:txXfrm>
    </dsp:sp>
    <dsp:sp modelId="{351E20BA-7B81-4DE8-B07C-A3FF0A542B78}">
      <dsp:nvSpPr>
        <dsp:cNvPr id="0" name=""/>
        <dsp:cNvSpPr/>
      </dsp:nvSpPr>
      <dsp:spPr>
        <a:xfrm rot="5400000">
          <a:off x="2490751" y="884550"/>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0775E4-CEF8-45B0-BADD-F4DF228AED7D}">
      <dsp:nvSpPr>
        <dsp:cNvPr id="0" name=""/>
        <dsp:cNvSpPr/>
      </dsp:nvSpPr>
      <dsp:spPr>
        <a:xfrm>
          <a:off x="2989503" y="522693"/>
          <a:ext cx="996501" cy="99650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The trade execution / PnL </a:t>
          </a:r>
          <a:r>
            <a:rPr lang="en-US" sz="700" b="1" kern="1200"/>
            <a:t>dashboard</a:t>
          </a:r>
          <a:r>
            <a:rPr lang="en-US" sz="700" kern="1200"/>
            <a:t> is functional locally.</a:t>
          </a:r>
        </a:p>
      </dsp:txBody>
      <dsp:txXfrm>
        <a:off x="3135437" y="668627"/>
        <a:ext cx="704633" cy="70463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11/16/19</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11/16/19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y.vertica.com/docs/8.1.x/HTML/index.htm#Authoring/AnalyzingData/MachineLearning/MachineLearning.ht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70000" lnSpcReduction="20000"/>
          </a:bodyPr>
          <a:lstStyle/>
          <a:p>
            <a:r>
              <a:rPr lang="en-US" sz="1100" b="1" i="0" kern="1200" dirty="0">
                <a:solidFill>
                  <a:schemeClr val="tx1"/>
                </a:solidFill>
                <a:effectLst/>
                <a:latin typeface="+mn-lt"/>
                <a:ea typeface="+mn-ea"/>
                <a:cs typeface="+mn-cs"/>
              </a:rPr>
              <a:t>In-Memory Processing</a:t>
            </a:r>
          </a:p>
          <a:p>
            <a:r>
              <a:rPr lang="en-US" sz="1100" b="0" i="0" kern="1200" dirty="0">
                <a:solidFill>
                  <a:schemeClr val="tx1"/>
                </a:solidFill>
                <a:effectLst/>
                <a:latin typeface="+mn-lt"/>
                <a:ea typeface="+mn-ea"/>
                <a:cs typeface="+mn-cs"/>
              </a:rPr>
              <a:t>Vertica is built with an MPP architecture. Its execution engine is highly scalable for a one-pass algorithms like SQL queries. However, machine learning algorithms tend to be iterative, which means we know a priori that we can take advantage of caching to prevent repeated reads from disk. For that reason, Vertica has introduced memory blobs, which cache training data in the format most appropriate for an algorithm. The memory blobs are also used to store intermediate data that needs to be passed from iteration to iteration. The user can control how much memory is reserved for the memory blobs through the resource manager, and data that can’t fit in memory or that exceeds its resource budget automatically spills to disk. This allows machine learning queries to run even on systems with limited resources.</a:t>
            </a:r>
          </a:p>
          <a:p>
            <a:endParaRPr lang="en-US" sz="1100" b="0" i="0" kern="1200" dirty="0">
              <a:solidFill>
                <a:schemeClr val="tx1"/>
              </a:solidFill>
              <a:effectLst/>
              <a:latin typeface="+mn-lt"/>
              <a:ea typeface="+mn-ea"/>
              <a:cs typeface="+mn-cs"/>
            </a:endParaRPr>
          </a:p>
          <a:p>
            <a:r>
              <a:rPr lang="en-US" sz="1100" b="1" i="0" kern="1200" dirty="0">
                <a:solidFill>
                  <a:schemeClr val="tx1"/>
                </a:solidFill>
                <a:effectLst/>
                <a:latin typeface="+mn-lt"/>
                <a:ea typeface="+mn-ea"/>
                <a:cs typeface="+mn-cs"/>
              </a:rPr>
              <a:t>Optimized Parallelism</a:t>
            </a:r>
          </a:p>
          <a:p>
            <a:r>
              <a:rPr lang="en-US" sz="1100" b="0" i="0" kern="1200" dirty="0">
                <a:solidFill>
                  <a:schemeClr val="tx1"/>
                </a:solidFill>
                <a:effectLst/>
                <a:latin typeface="+mn-lt"/>
                <a:ea typeface="+mn-ea"/>
                <a:cs typeface="+mn-cs"/>
              </a:rPr>
              <a:t>Machine learning algorithms are CPU-bound most of the time. To improve the algorithms’ speed, it’s important to parallelize computation. Machine learning algorithms rely on Vertica’s built-in mechanism for deciding query parallelism to ensure that our queries are efficient without overly encroaching on the resources of other queries in the system. This way, Vertica balances resources intelligently between concurrent queries, including machine learning queries, in a multi-user environment.</a:t>
            </a:r>
          </a:p>
          <a:p>
            <a:endParaRPr lang="en-US" sz="1100" b="0" i="0" kern="1200" dirty="0">
              <a:solidFill>
                <a:schemeClr val="tx1"/>
              </a:solidFill>
              <a:effectLst/>
              <a:latin typeface="+mn-lt"/>
              <a:ea typeface="+mn-ea"/>
              <a:cs typeface="+mn-cs"/>
            </a:endParaRPr>
          </a:p>
          <a:p>
            <a:r>
              <a:rPr lang="en-US" sz="1100" b="1" i="0" kern="1200" dirty="0">
                <a:solidFill>
                  <a:schemeClr val="tx1"/>
                </a:solidFill>
                <a:effectLst/>
                <a:latin typeface="+mn-lt"/>
                <a:ea typeface="+mn-ea"/>
                <a:cs typeface="+mn-cs"/>
              </a:rPr>
              <a:t>Distributed Model Storage</a:t>
            </a:r>
          </a:p>
          <a:p>
            <a:r>
              <a:rPr lang="en-US" sz="1100" b="0" i="0" kern="1200" dirty="0">
                <a:solidFill>
                  <a:schemeClr val="tx1"/>
                </a:solidFill>
                <a:effectLst/>
                <a:latin typeface="+mn-lt"/>
                <a:ea typeface="+mn-ea"/>
                <a:cs typeface="+mn-cs"/>
              </a:rPr>
              <a:t>Machine learning models are stored as files replicated across the cluster in Vertica’s own distributed file system (DFS). The models are expressed in Vertica’s native format for fast access. Over time, a large number of models may be accumulated. To make it easy to manage models, models are created as native Vertica objects that support the same level of access control as tables and a familiar SQL syntax for listing, altering, and dropping them.</a:t>
            </a:r>
          </a:p>
          <a:p>
            <a:endParaRPr lang="en-US" sz="1100" b="0" i="0" kern="1200" dirty="0">
              <a:solidFill>
                <a:schemeClr val="tx1"/>
              </a:solidFill>
              <a:effectLst/>
              <a:latin typeface="+mn-lt"/>
              <a:ea typeface="+mn-ea"/>
              <a:cs typeface="+mn-cs"/>
            </a:endParaRPr>
          </a:p>
          <a:p>
            <a:r>
              <a:rPr lang="en-US" sz="1100" b="1" i="0" kern="1200" dirty="0">
                <a:solidFill>
                  <a:schemeClr val="tx1"/>
                </a:solidFill>
                <a:effectLst/>
                <a:latin typeface="+mn-lt"/>
                <a:ea typeface="+mn-ea"/>
                <a:cs typeface="+mn-cs"/>
              </a:rPr>
              <a:t>State-of-the-art Distributed Machine Learning Algorithms</a:t>
            </a:r>
          </a:p>
          <a:p>
            <a:r>
              <a:rPr lang="en-US" sz="1100" b="0" i="0" kern="1200" dirty="0">
                <a:solidFill>
                  <a:schemeClr val="tx1"/>
                </a:solidFill>
                <a:effectLst/>
                <a:latin typeface="+mn-lt"/>
                <a:ea typeface="+mn-ea"/>
                <a:cs typeface="+mn-cs"/>
              </a:rPr>
              <a:t>Researchers and developers are constantly improving existing distributed machine learning algorithms and developing new ones. For every algorithm that we have introduced, we’ve researched the latest advancements from the industry and tailored the implementation to Vertica’s infrastructure. Thanks to Vertica’s column store, projections, and data compression, analytics functions, such as COUNT, AVG, MIN/MAX, are extremely efficient. They have become the building blocks of many of the data preparation functions, such as normalization and missing value imputation. For some functions, like percentile and count distinct that are computationally expensive by nature, approximate versions were developed to speed them up. </a:t>
            </a:r>
            <a:br>
              <a:rPr lang="en-US" dirty="0"/>
            </a:br>
            <a:br>
              <a:rPr lang="en-US" dirty="0"/>
            </a:br>
            <a:r>
              <a:rPr lang="en-US" sz="1100" b="0" i="0" kern="1200" dirty="0">
                <a:solidFill>
                  <a:schemeClr val="tx1"/>
                </a:solidFill>
                <a:effectLst/>
                <a:latin typeface="+mn-lt"/>
                <a:ea typeface="+mn-ea"/>
                <a:cs typeface="+mn-cs"/>
              </a:rPr>
              <a:t>The design approaches mentioned above have made Vertica machine learning scalable and fast. If you haven’t tried Vertica machine learning yet, it is easy to start. Machine learning is built into Vertica by default. No installation or configuration is required. You can read more about Vertica machine learning in the </a:t>
            </a:r>
            <a:r>
              <a:rPr lang="en-US" sz="1100" b="0" i="0" u="none" strike="noStrike" kern="1200" dirty="0">
                <a:solidFill>
                  <a:schemeClr val="tx1"/>
                </a:solidFill>
                <a:effectLst/>
                <a:latin typeface="+mn-lt"/>
                <a:ea typeface="+mn-ea"/>
                <a:cs typeface="+mn-cs"/>
                <a:hlinkClick r:id="rId3"/>
              </a:rPr>
              <a:t>Vertica documentation</a:t>
            </a:r>
            <a:r>
              <a:rPr lang="en-US" sz="11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uk-UA" smtClean="0"/>
              <a:pPr/>
              <a:t>25</a:t>
            </a:fld>
            <a:endParaRPr lang="uk-UA"/>
          </a:p>
        </p:txBody>
      </p:sp>
    </p:spTree>
    <p:extLst>
      <p:ext uri="{BB962C8B-B14F-4D97-AF65-F5344CB8AC3E}">
        <p14:creationId xmlns:p14="http://schemas.microsoft.com/office/powerpoint/2010/main" val="2584173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643803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1864388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2455393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66</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67</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038878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731997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671981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920637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0633321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6343650" y="728545"/>
            <a:ext cx="2314714" cy="1137607"/>
          </a:xfrm>
          <a:prstGeom prst="rect">
            <a:avLst/>
          </a:prstGeom>
        </p:spPr>
      </p:pic>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pic>
        <p:nvPicPr>
          <p:cNvPr id="19" name="Picture 18">
            <a:extLst>
              <a:ext uri="{FF2B5EF4-FFF2-40B4-BE49-F238E27FC236}">
                <a16:creationId xmlns:a16="http://schemas.microsoft.com/office/drawing/2014/main" id="{7BC1C578-12A6-4829-A229-3E8E0A6CFBEF}"/>
              </a:ext>
            </a:extLst>
          </p:cNvPr>
          <p:cNvPicPr>
            <a:picLocks noChangeAspect="1"/>
          </p:cNvPicPr>
          <p:nvPr userDrawn="1"/>
        </p:nvPicPr>
        <p:blipFill>
          <a:blip r:embed="rId6"/>
          <a:stretch>
            <a:fillRect/>
          </a:stretch>
        </p:blipFill>
        <p:spPr>
          <a:xfrm>
            <a:off x="6469778" y="1185977"/>
            <a:ext cx="2532336" cy="1244560"/>
          </a:xfrm>
          <a:prstGeom prst="rect">
            <a:avLst/>
          </a:prstGeom>
        </p:spPr>
      </p:pic>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pic>
        <p:nvPicPr>
          <p:cNvPr id="17" name="Picture 16">
            <a:extLst>
              <a:ext uri="{FF2B5EF4-FFF2-40B4-BE49-F238E27FC236}">
                <a16:creationId xmlns:a16="http://schemas.microsoft.com/office/drawing/2014/main" id="{2A0E0FCA-4F66-4BBA-823D-F2144D01F31B}"/>
              </a:ext>
            </a:extLst>
          </p:cNvPr>
          <p:cNvPicPr>
            <a:picLocks noChangeAspect="1"/>
          </p:cNvPicPr>
          <p:nvPr userDrawn="1"/>
        </p:nvPicPr>
        <p:blipFill>
          <a:blip r:embed="rId4"/>
          <a:stretch>
            <a:fillRect/>
          </a:stretch>
        </p:blipFill>
        <p:spPr>
          <a:xfrm>
            <a:off x="9802293" y="1273224"/>
            <a:ext cx="1875620" cy="921806"/>
          </a:xfrm>
          <a:prstGeom prst="rect">
            <a:avLst/>
          </a:prstGeom>
        </p:spPr>
      </p:pic>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4AD58B0-8C4D-4C10-879E-8A2794BD7A98}"/>
              </a:ext>
            </a:extLst>
          </p:cNvPr>
          <p:cNvPicPr>
            <a:picLocks noChangeAspect="1"/>
          </p:cNvPicPr>
          <p:nvPr userDrawn="1"/>
        </p:nvPicPr>
        <p:blipFill>
          <a:blip r:embed="rId2"/>
          <a:stretch>
            <a:fillRect/>
          </a:stretch>
        </p:blipFill>
        <p:spPr>
          <a:xfrm>
            <a:off x="10075128" y="1132430"/>
            <a:ext cx="1691956" cy="831541"/>
          </a:xfrm>
          <a:prstGeom prst="rect">
            <a:avLst/>
          </a:prstGeom>
        </p:spPr>
      </p:pic>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13" name="Picture 12">
            <a:extLst>
              <a:ext uri="{FF2B5EF4-FFF2-40B4-BE49-F238E27FC236}">
                <a16:creationId xmlns:a16="http://schemas.microsoft.com/office/drawing/2014/main" id="{F40BEC45-3D12-44B2-A5E4-7A76E634FA4F}"/>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14" name="Picture 13">
            <a:extLst>
              <a:ext uri="{FF2B5EF4-FFF2-40B4-BE49-F238E27FC236}">
                <a16:creationId xmlns:a16="http://schemas.microsoft.com/office/drawing/2014/main" id="{5804F25A-443D-4DE4-8DE6-C73025D0FEEB}"/>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3" name="Picture 22">
            <a:extLst>
              <a:ext uri="{FF2B5EF4-FFF2-40B4-BE49-F238E27FC236}">
                <a16:creationId xmlns:a16="http://schemas.microsoft.com/office/drawing/2014/main" id="{90930D7D-FCDE-4D3E-92F1-57346003F6E7}"/>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6" name="Picture 25">
            <a:extLst>
              <a:ext uri="{FF2B5EF4-FFF2-40B4-BE49-F238E27FC236}">
                <a16:creationId xmlns:a16="http://schemas.microsoft.com/office/drawing/2014/main" id="{425CBCEF-8C7C-4757-97E8-8DDDE5E8EF61}"/>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9" name="Picture 8">
            <a:extLst>
              <a:ext uri="{FF2B5EF4-FFF2-40B4-BE49-F238E27FC236}">
                <a16:creationId xmlns:a16="http://schemas.microsoft.com/office/drawing/2014/main" id="{9F961591-B004-4811-8F39-0F32B94968B9}"/>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3BA9FD66-9EE3-4FF6-ADC3-A5ED5B8740B5}"/>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1_Blue Title Slide">
    <p:bg>
      <p:bgPr>
        <a:gradFill>
          <a:gsLst>
            <a:gs pos="35000">
              <a:srgbClr val="29ADFE"/>
            </a:gs>
            <a:gs pos="74000">
              <a:schemeClr val="accent4">
                <a:lumMod val="75000"/>
              </a:schemeClr>
            </a:gs>
          </a:gsLst>
          <a:lin ang="2640000" scaled="0"/>
        </a:gradFill>
        <a:effectLst/>
      </p:bgPr>
    </p:bg>
    <p:spTree>
      <p:nvGrpSpPr>
        <p:cNvPr id="1" name=""/>
        <p:cNvGrpSpPr/>
        <p:nvPr/>
      </p:nvGrpSpPr>
      <p:grpSpPr>
        <a:xfrm>
          <a:off x="0" y="0"/>
          <a:ext cx="0" cy="0"/>
          <a:chOff x="0" y="0"/>
          <a:chExt cx="0" cy="0"/>
        </a:xfrm>
      </p:grpSpPr>
      <p:sp>
        <p:nvSpPr>
          <p:cNvPr id="4" name="Rectangle 3"/>
          <p:cNvSpPr/>
          <p:nvPr userDrawn="1"/>
        </p:nvSpPr>
        <p:spPr>
          <a:xfrm>
            <a:off x="12700" y="0"/>
            <a:ext cx="12192000" cy="6858000"/>
          </a:xfrm>
          <a:prstGeom prst="rect">
            <a:avLst/>
          </a:prstGeom>
          <a:gradFill flip="none" rotWithShape="1">
            <a:gsLst>
              <a:gs pos="0">
                <a:srgbClr val="1FA1E0"/>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12700" y="0"/>
            <a:ext cx="12192000" cy="6858000"/>
          </a:xfrm>
          <a:prstGeom prst="rect">
            <a:avLst/>
          </a:prstGeom>
          <a:gradFill flip="none" rotWithShape="1">
            <a:gsLst>
              <a:gs pos="0">
                <a:srgbClr val="1FA1E0">
                  <a:alpha val="59000"/>
                </a:srgbClr>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cstate="print">
            <a:alphaModFix amt="24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E25FAF8C-172C-44DF-9359-C1BE001C874F}"/>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7" name="Content Placeholder 2">
            <a:extLst>
              <a:ext uri="{FF2B5EF4-FFF2-40B4-BE49-F238E27FC236}">
                <a16:creationId xmlns:a16="http://schemas.microsoft.com/office/drawing/2014/main" id="{3362D4CA-F0D8-4844-92E5-606453707A5C}"/>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Rectangle 7">
            <a:extLst>
              <a:ext uri="{FF2B5EF4-FFF2-40B4-BE49-F238E27FC236}">
                <a16:creationId xmlns:a16="http://schemas.microsoft.com/office/drawing/2014/main" id="{6FE0BC4D-1576-464E-8229-0056C5D86175}"/>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4623FA76-8FCC-42C7-8074-F2A7A98E2FF7}"/>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F3BAF313-D048-4984-9EC3-70BF086EE76F}"/>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2" name="Rectangle 11">
            <a:extLst>
              <a:ext uri="{FF2B5EF4-FFF2-40B4-BE49-F238E27FC236}">
                <a16:creationId xmlns:a16="http://schemas.microsoft.com/office/drawing/2014/main" id="{F6CE6CF9-BD0B-4C89-B5DF-02C1DF936FBC}"/>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206C3A05-3CAB-4D43-B0FB-36D6EC6D4C79}"/>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Picture Placeholder 5">
            <a:extLst>
              <a:ext uri="{FF2B5EF4-FFF2-40B4-BE49-F238E27FC236}">
                <a16:creationId xmlns:a16="http://schemas.microsoft.com/office/drawing/2014/main" id="{A12A21AF-5FB5-4628-B968-6D4A524B6646}"/>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5" name="Picture 14">
            <a:extLst>
              <a:ext uri="{FF2B5EF4-FFF2-40B4-BE49-F238E27FC236}">
                <a16:creationId xmlns:a16="http://schemas.microsoft.com/office/drawing/2014/main" id="{1918B249-BA67-437C-A7EA-4D45A9F618F7}"/>
              </a:ext>
            </a:extLst>
          </p:cNvPr>
          <p:cNvPicPr>
            <a:picLocks noChangeAspect="1"/>
          </p:cNvPicPr>
          <p:nvPr userDrawn="1"/>
        </p:nvPicPr>
        <p:blipFill>
          <a:blip r:embed="rId3"/>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07420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9033376" y="456900"/>
            <a:ext cx="2330275" cy="1145254"/>
          </a:xfrm>
          <a:prstGeom prst="rect">
            <a:avLst/>
          </a:prstGeom>
        </p:spPr>
      </p:pic>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Blue Title Slide">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75048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9" name="Picture 8">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3844" y="6010263"/>
            <a:ext cx="1105445" cy="543290"/>
          </a:xfrm>
          <a:prstGeom prst="rect">
            <a:avLst/>
          </a:prstGeom>
        </p:spPr>
      </p:pic>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pic>
        <p:nvPicPr>
          <p:cNvPr id="18" name="Picture 17">
            <a:extLst>
              <a:ext uri="{FF2B5EF4-FFF2-40B4-BE49-F238E27FC236}">
                <a16:creationId xmlns:a16="http://schemas.microsoft.com/office/drawing/2014/main" id="{AAE16E9E-0108-4752-843D-6F627964A9C4}"/>
              </a:ext>
            </a:extLst>
          </p:cNvPr>
          <p:cNvPicPr>
            <a:picLocks noChangeAspect="1"/>
          </p:cNvPicPr>
          <p:nvPr userDrawn="1"/>
        </p:nvPicPr>
        <p:blipFill>
          <a:blip r:embed="rId2"/>
          <a:stretch>
            <a:fillRect/>
          </a:stretch>
        </p:blipFill>
        <p:spPr>
          <a:xfrm rot="2874174">
            <a:off x="4533656" y="4074646"/>
            <a:ext cx="2701983" cy="1327936"/>
          </a:xfrm>
          <a:prstGeom prst="rect">
            <a:avLst/>
          </a:prstGeom>
        </p:spPr>
      </p:pic>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6" name="Picture 5">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17">
            <a:extLst>
              <a:ext uri="{FF2B5EF4-FFF2-40B4-BE49-F238E27FC236}">
                <a16:creationId xmlns:a16="http://schemas.microsoft.com/office/drawing/2014/main" id="{88867E85-80F0-47F2-B8A1-18F45CF41728}"/>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7" y="3647220"/>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282926" y="1408291"/>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8206154" y="3891378"/>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783054" y="3667592"/>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981260" y="386579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16">
            <a:extLst>
              <a:ext uri="{FF2B5EF4-FFF2-40B4-BE49-F238E27FC236}">
                <a16:creationId xmlns:a16="http://schemas.microsoft.com/office/drawing/2014/main" id="{C79F508D-CE19-44A9-992C-B7CA290BFA32}"/>
              </a:ext>
            </a:extLst>
          </p:cNvPr>
          <p:cNvPicPr>
            <a:picLocks noChangeAspect="1"/>
          </p:cNvPicPr>
          <p:nvPr userDrawn="1"/>
        </p:nvPicPr>
        <p:blipFill>
          <a:blip r:embed="rId2"/>
          <a:stretch>
            <a:fillRect/>
          </a:stretch>
        </p:blipFill>
        <p:spPr>
          <a:xfrm>
            <a:off x="532524" y="6259648"/>
            <a:ext cx="1105445" cy="543290"/>
          </a:xfrm>
          <a:prstGeom prst="rect">
            <a:avLst/>
          </a:prstGeom>
        </p:spPr>
      </p:pic>
      <p:sp>
        <p:nvSpPr>
          <p:cNvPr id="18" name="Content Placeholder 2">
            <a:extLst>
              <a:ext uri="{FF2B5EF4-FFF2-40B4-BE49-F238E27FC236}">
                <a16:creationId xmlns:a16="http://schemas.microsoft.com/office/drawing/2014/main" id="{12FDABC3-8449-4A7E-BBEA-6375BA65E292}"/>
              </a:ext>
            </a:extLst>
          </p:cNvPr>
          <p:cNvSpPr>
            <a:spLocks noGrp="1"/>
          </p:cNvSpPr>
          <p:nvPr>
            <p:ph idx="23" hasCustomPrompt="1"/>
          </p:nvPr>
        </p:nvSpPr>
        <p:spPr>
          <a:xfrm>
            <a:off x="7784953" y="4759090"/>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pic>
        <p:nvPicPr>
          <p:cNvPr id="15" name="Picture 14">
            <a:extLst>
              <a:ext uri="{FF2B5EF4-FFF2-40B4-BE49-F238E27FC236}">
                <a16:creationId xmlns:a16="http://schemas.microsoft.com/office/drawing/2014/main" id="{235196F3-74D3-4BA0-A660-EFD80DFCBFD4}"/>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8">
            <a:extLst>
              <a:ext uri="{FF2B5EF4-FFF2-40B4-BE49-F238E27FC236}">
                <a16:creationId xmlns:a16="http://schemas.microsoft.com/office/drawing/2014/main" id="{DB701BBF-3839-427E-8654-4184542BEE3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11/16/19</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29.emf"/><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sv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sv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sv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81.png"/><Relationship Id="rId1" Type="http://schemas.openxmlformats.org/officeDocument/2006/relationships/slideLayout" Target="../slideLayouts/slideLayout1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83.png"/><Relationship Id="rId1" Type="http://schemas.openxmlformats.org/officeDocument/2006/relationships/slideLayout" Target="../slideLayouts/slideLayout1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85.png"/><Relationship Id="rId1" Type="http://schemas.openxmlformats.org/officeDocument/2006/relationships/slideLayout" Target="../slideLayouts/slideLayout1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bmoretz.shinyapps.io/quantumcapital/"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6.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91.jpg"/><Relationship Id="rId5" Type="http://schemas.openxmlformats.org/officeDocument/2006/relationships/image" Target="../media/image90.jpg"/><Relationship Id="rId4" Type="http://schemas.openxmlformats.org/officeDocument/2006/relationships/image" Target="../media/image89.jpg"/></Relationships>
</file>

<file path=ppt/slides/_rels/slide6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6.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Quantum 	CAPITAL LLC</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443134" y="4373104"/>
            <a:ext cx="5588000" cy="546029"/>
          </a:xfrm>
        </p:spPr>
        <p:txBody>
          <a:bodyPr/>
          <a:lstStyle/>
          <a:p>
            <a:r>
              <a:rPr lang="en-US" dirty="0"/>
              <a:t>ENERGY Fund Prospectus</a:t>
            </a:r>
          </a:p>
          <a:p>
            <a:r>
              <a:rPr lang="en-US" sz="1200" i="1" dirty="0"/>
              <a:t>	“Driving capital markets through algorithmic design”</a:t>
            </a:r>
          </a:p>
        </p:txBody>
      </p:sp>
      <p:pic>
        <p:nvPicPr>
          <p:cNvPr id="10" name="Picture Placeholder 9">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4"/>
          <a:srcRect/>
          <a:stretch/>
        </p:blipFill>
        <p:spPr>
          <a:xfrm>
            <a:off x="949351" y="826935"/>
            <a:ext cx="5305661" cy="5017273"/>
          </a:xfrm>
        </p:spPr>
      </p:pic>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8E914D7-D1D5-46A9-BB0C-8861A4198931}"/>
              </a:ext>
            </a:extLst>
          </p:cNvPr>
          <p:cNvSpPr>
            <a:spLocks noGrp="1"/>
          </p:cNvSpPr>
          <p:nvPr>
            <p:ph type="title"/>
          </p:nvPr>
        </p:nvSpPr>
        <p:spPr/>
        <p:txBody>
          <a:bodyPr/>
          <a:lstStyle/>
          <a:p>
            <a:r>
              <a:rPr lang="en-US" sz="2400" dirty="0">
                <a:solidFill>
                  <a:schemeClr val="bg2"/>
                </a:solidFill>
              </a:rPr>
              <a:t>Initial goal: Seed capital</a:t>
            </a:r>
          </a:p>
        </p:txBody>
      </p:sp>
      <p:sp>
        <p:nvSpPr>
          <p:cNvPr id="12" name="Content Placeholder 11">
            <a:extLst>
              <a:ext uri="{FF2B5EF4-FFF2-40B4-BE49-F238E27FC236}">
                <a16:creationId xmlns:a16="http://schemas.microsoft.com/office/drawing/2014/main" id="{BC99F616-1C00-4BD9-99EF-88512EC05482}"/>
              </a:ext>
            </a:extLst>
          </p:cNvPr>
          <p:cNvSpPr>
            <a:spLocks noGrp="1"/>
          </p:cNvSpPr>
          <p:nvPr>
            <p:ph idx="1"/>
          </p:nvPr>
        </p:nvSpPr>
        <p:spPr>
          <a:xfrm>
            <a:off x="329955" y="1522046"/>
            <a:ext cx="4699246" cy="4467274"/>
          </a:xfrm>
        </p:spPr>
        <p:txBody>
          <a:bodyPr/>
          <a:lstStyle/>
          <a:p>
            <a:pPr marL="0" indent="0">
              <a:buNone/>
            </a:pPr>
            <a:r>
              <a:rPr lang="en-US" dirty="0">
                <a:solidFill>
                  <a:schemeClr val="bg1"/>
                </a:solidFill>
              </a:rPr>
              <a:t>In order to establish a solid track record and solicit additional investors via a marketing campaign.</a:t>
            </a:r>
          </a:p>
          <a:p>
            <a:pPr marL="0" indent="0">
              <a:buNone/>
            </a:pPr>
            <a:r>
              <a:rPr lang="en-US" dirty="0">
                <a:solidFill>
                  <a:schemeClr val="bg1"/>
                </a:solidFill>
              </a:rPr>
              <a:t>Potential investors in our new fund, will be funds of funds, endowments, pensions, family offices and high-net-worth individuals.</a:t>
            </a:r>
          </a:p>
          <a:p>
            <a:pPr marL="0" indent="0">
              <a:buNone/>
            </a:pPr>
            <a:r>
              <a:rPr lang="en-US" b="1" i="1" dirty="0">
                <a:solidFill>
                  <a:schemeClr val="bg1"/>
                </a:solidFill>
              </a:rPr>
              <a:t>Our commercial ask of you is to green light the project;  </a:t>
            </a:r>
            <a:r>
              <a:rPr lang="en-US" dirty="0">
                <a:solidFill>
                  <a:schemeClr val="bg1"/>
                </a:solidFill>
              </a:rPr>
              <a:t>we need an initial injection of capital to open the fund and build out an analytic and machine learning infrastructure.</a:t>
            </a:r>
          </a:p>
        </p:txBody>
      </p:sp>
      <p:sp>
        <p:nvSpPr>
          <p:cNvPr id="4" name="Slide Number Placeholder 3">
            <a:extLst>
              <a:ext uri="{FF2B5EF4-FFF2-40B4-BE49-F238E27FC236}">
                <a16:creationId xmlns:a16="http://schemas.microsoft.com/office/drawing/2014/main" id="{C00D8EE0-1401-4B5C-B584-C9CF965D44F7}"/>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pic>
        <p:nvPicPr>
          <p:cNvPr id="15" name="Picture Placeholder 14">
            <a:extLst>
              <a:ext uri="{FF2B5EF4-FFF2-40B4-BE49-F238E27FC236}">
                <a16:creationId xmlns:a16="http://schemas.microsoft.com/office/drawing/2014/main" id="{F6623F50-7BB9-4BC4-A75C-58F89F39EBA4}"/>
              </a:ext>
            </a:extLst>
          </p:cNvPr>
          <p:cNvPicPr>
            <a:picLocks noGrp="1" noChangeAspect="1"/>
          </p:cNvPicPr>
          <p:nvPr>
            <p:ph type="pic" sz="quarter" idx="13"/>
          </p:nvPr>
        </p:nvPicPr>
        <p:blipFill>
          <a:blip r:embed="rId2"/>
          <a:srcRect l="31681" r="31681"/>
          <a:stretch>
            <a:fillRect/>
          </a:stretch>
        </p:blipFill>
        <p:spPr/>
      </p:pic>
    </p:spTree>
    <p:extLst>
      <p:ext uri="{BB962C8B-B14F-4D97-AF65-F5344CB8AC3E}">
        <p14:creationId xmlns:p14="http://schemas.microsoft.com/office/powerpoint/2010/main" val="507320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E221-70F8-4479-9504-8664321FA1C4}"/>
              </a:ext>
            </a:extLst>
          </p:cNvPr>
          <p:cNvSpPr>
            <a:spLocks noGrp="1"/>
          </p:cNvSpPr>
          <p:nvPr>
            <p:ph type="title"/>
          </p:nvPr>
        </p:nvSpPr>
        <p:spPr>
          <a:xfrm>
            <a:off x="515938" y="499595"/>
            <a:ext cx="4937211" cy="1260625"/>
          </a:xfrm>
        </p:spPr>
        <p:txBody>
          <a:bodyPr/>
          <a:lstStyle/>
          <a:p>
            <a:r>
              <a:rPr lang="en-US" dirty="0">
                <a:solidFill>
                  <a:schemeClr val="accent1"/>
                </a:solidFill>
              </a:rPr>
              <a:t>Three characteristics of our fund</a:t>
            </a:r>
          </a:p>
        </p:txBody>
      </p:sp>
      <p:sp>
        <p:nvSpPr>
          <p:cNvPr id="3" name="Content Placeholder 2">
            <a:extLst>
              <a:ext uri="{FF2B5EF4-FFF2-40B4-BE49-F238E27FC236}">
                <a16:creationId xmlns:a16="http://schemas.microsoft.com/office/drawing/2014/main" id="{235BA01A-830E-413E-86C0-E8C8B7F13CB0}"/>
              </a:ext>
            </a:extLst>
          </p:cNvPr>
          <p:cNvSpPr>
            <a:spLocks noGrp="1"/>
          </p:cNvSpPr>
          <p:nvPr>
            <p:ph idx="1"/>
          </p:nvPr>
        </p:nvSpPr>
        <p:spPr>
          <a:xfrm>
            <a:off x="513875" y="1673602"/>
            <a:ext cx="4914189" cy="4640112"/>
          </a:xfrm>
        </p:spPr>
        <p:txBody>
          <a:bodyPr/>
          <a:lstStyle/>
          <a:p>
            <a:r>
              <a:rPr lang="en-US" sz="1800" b="1" dirty="0">
                <a:solidFill>
                  <a:schemeClr val="accent1"/>
                </a:solidFill>
                <a:latin typeface="Merriweather"/>
              </a:rPr>
              <a:t>Story</a:t>
            </a:r>
            <a:r>
              <a:rPr lang="en-US" sz="1800" b="1" dirty="0">
                <a:solidFill>
                  <a:srgbClr val="252525"/>
                </a:solidFill>
                <a:latin typeface="Merriweather"/>
              </a:rPr>
              <a:t>:</a:t>
            </a:r>
            <a:r>
              <a:rPr lang="en-US" sz="1800" dirty="0">
                <a:solidFill>
                  <a:srgbClr val="252525"/>
                </a:solidFill>
                <a:latin typeface="Merriweather"/>
              </a:rPr>
              <a:t> Identify key signals in scenarios that correlate strongly with the probability that the market has continuously mispriced futures prices in these situations, creating opportunities to earn market returns but with significantly less risk.</a:t>
            </a:r>
          </a:p>
          <a:p>
            <a:r>
              <a:rPr lang="en-US" sz="1800" b="1" dirty="0">
                <a:solidFill>
                  <a:schemeClr val="accent1"/>
                </a:solidFill>
                <a:latin typeface="Merriweather"/>
              </a:rPr>
              <a:t>Process</a:t>
            </a:r>
            <a:r>
              <a:rPr lang="en-US" sz="1800" b="1" dirty="0">
                <a:solidFill>
                  <a:srgbClr val="252525"/>
                </a:solidFill>
                <a:latin typeface="Merriweather"/>
              </a:rPr>
              <a:t>:</a:t>
            </a:r>
            <a:r>
              <a:rPr lang="en-US" sz="1800" dirty="0">
                <a:solidFill>
                  <a:srgbClr val="252525"/>
                </a:solidFill>
                <a:latin typeface="Merriweather"/>
              </a:rPr>
              <a:t> </a:t>
            </a:r>
          </a:p>
          <a:p>
            <a:pPr lvl="1">
              <a:buFont typeface="Wingdings" panose="05000000000000000000" pitchFamily="2" charset="2"/>
              <a:buChar char="Ø"/>
            </a:pPr>
            <a:r>
              <a:rPr lang="en-US" sz="1400" dirty="0">
                <a:solidFill>
                  <a:srgbClr val="252525"/>
                </a:solidFill>
                <a:latin typeface="Merriweather"/>
              </a:rPr>
              <a:t>Extract, track and archive market activity in the energy sector.</a:t>
            </a:r>
          </a:p>
          <a:p>
            <a:pPr lvl="1">
              <a:buFont typeface="Wingdings" panose="05000000000000000000" pitchFamily="2" charset="2"/>
              <a:buChar char="Ø"/>
            </a:pPr>
            <a:r>
              <a:rPr lang="en-US" sz="1400" dirty="0">
                <a:solidFill>
                  <a:srgbClr val="252525"/>
                </a:solidFill>
                <a:latin typeface="Merriweather"/>
              </a:rPr>
              <a:t>Apply various data transformation and feature extraction techniques.</a:t>
            </a:r>
          </a:p>
          <a:p>
            <a:pPr lvl="1">
              <a:buFont typeface="Wingdings" panose="05000000000000000000" pitchFamily="2" charset="2"/>
              <a:buChar char="Ø"/>
            </a:pPr>
            <a:r>
              <a:rPr lang="en-US" sz="1400" dirty="0">
                <a:solidFill>
                  <a:srgbClr val="252525"/>
                </a:solidFill>
                <a:latin typeface="Merriweather"/>
              </a:rPr>
              <a:t>Fit various models using algorithmic techniques to predict market behavior.</a:t>
            </a:r>
          </a:p>
          <a:p>
            <a:pPr lvl="1">
              <a:buFont typeface="Wingdings" panose="05000000000000000000" pitchFamily="2" charset="2"/>
              <a:buChar char="Ø"/>
            </a:pPr>
            <a:r>
              <a:rPr lang="en-US" sz="1400" dirty="0">
                <a:solidFill>
                  <a:srgbClr val="252525"/>
                </a:solidFill>
                <a:latin typeface="Merriweather"/>
              </a:rPr>
              <a:t>Back-test strategy methodology and forecast results.	</a:t>
            </a:r>
          </a:p>
          <a:p>
            <a:r>
              <a:rPr lang="en-US" sz="1800" b="1" dirty="0">
                <a:solidFill>
                  <a:schemeClr val="accent1"/>
                </a:solidFill>
                <a:latin typeface="Merriweather"/>
              </a:rPr>
              <a:t>Performance</a:t>
            </a:r>
            <a:r>
              <a:rPr lang="en-US" sz="1800" b="1" dirty="0">
                <a:solidFill>
                  <a:srgbClr val="252525"/>
                </a:solidFill>
                <a:latin typeface="Merriweather"/>
              </a:rPr>
              <a:t>:</a:t>
            </a:r>
            <a:r>
              <a:rPr lang="en-US" sz="1800" dirty="0">
                <a:solidFill>
                  <a:srgbClr val="252525"/>
                </a:solidFill>
                <a:latin typeface="Merriweather"/>
              </a:rPr>
              <a:t> Working in a team of four using multiple strategies with $10 million in assets under management, we will meet or exceed an annualized return of 12%.</a:t>
            </a:r>
            <a:endParaRPr lang="en-US" dirty="0"/>
          </a:p>
        </p:txBody>
      </p:sp>
      <p:sp>
        <p:nvSpPr>
          <p:cNvPr id="4" name="Slide Number Placeholder 3">
            <a:extLst>
              <a:ext uri="{FF2B5EF4-FFF2-40B4-BE49-F238E27FC236}">
                <a16:creationId xmlns:a16="http://schemas.microsoft.com/office/drawing/2014/main" id="{669D039C-7B2D-4C10-9410-748D2F77FBA7}"/>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pic>
        <p:nvPicPr>
          <p:cNvPr id="7" name="Picture Placeholder 6">
            <a:extLst>
              <a:ext uri="{FF2B5EF4-FFF2-40B4-BE49-F238E27FC236}">
                <a16:creationId xmlns:a16="http://schemas.microsoft.com/office/drawing/2014/main" id="{C2D046C3-4023-483F-9409-3DDF97D3EDDF}"/>
              </a:ext>
            </a:extLst>
          </p:cNvPr>
          <p:cNvPicPr>
            <a:picLocks noGrp="1" noChangeAspect="1"/>
          </p:cNvPicPr>
          <p:nvPr>
            <p:ph type="pic" sz="quarter" idx="13"/>
          </p:nvPr>
        </p:nvPicPr>
        <p:blipFill>
          <a:blip r:embed="rId2"/>
          <a:srcRect l="29109" r="29109"/>
          <a:stretch>
            <a:fillRect/>
          </a:stretch>
        </p:blipFill>
        <p:spPr/>
      </p:pic>
    </p:spTree>
    <p:extLst>
      <p:ext uri="{BB962C8B-B14F-4D97-AF65-F5344CB8AC3E}">
        <p14:creationId xmlns:p14="http://schemas.microsoft.com/office/powerpoint/2010/main" val="2399926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9A7D-E74C-4841-9B89-5E18420BCC4F}"/>
              </a:ext>
            </a:extLst>
          </p:cNvPr>
          <p:cNvSpPr>
            <a:spLocks noGrp="1"/>
          </p:cNvSpPr>
          <p:nvPr>
            <p:ph type="title"/>
          </p:nvPr>
        </p:nvSpPr>
        <p:spPr/>
        <p:txBody>
          <a:bodyPr/>
          <a:lstStyle/>
          <a:p>
            <a:r>
              <a:rPr lang="en-US" dirty="0">
                <a:solidFill>
                  <a:schemeClr val="bg2"/>
                </a:solidFill>
              </a:rPr>
              <a:t>Investment Strategies</a:t>
            </a:r>
          </a:p>
        </p:txBody>
      </p:sp>
      <p:sp>
        <p:nvSpPr>
          <p:cNvPr id="3" name="Content Placeholder 2">
            <a:extLst>
              <a:ext uri="{FF2B5EF4-FFF2-40B4-BE49-F238E27FC236}">
                <a16:creationId xmlns:a16="http://schemas.microsoft.com/office/drawing/2014/main" id="{7DD86B04-61C0-485C-A5BC-1A76DFF3FD0C}"/>
              </a:ext>
            </a:extLst>
          </p:cNvPr>
          <p:cNvSpPr>
            <a:spLocks noGrp="1"/>
          </p:cNvSpPr>
          <p:nvPr>
            <p:ph idx="1"/>
          </p:nvPr>
        </p:nvSpPr>
        <p:spPr/>
        <p:txBody>
          <a:bodyPr/>
          <a:lstStyle/>
          <a:p>
            <a:r>
              <a:rPr lang="en-US" dirty="0">
                <a:solidFill>
                  <a:schemeClr val="bg1"/>
                </a:solidFill>
              </a:rPr>
              <a:t>Data containing all continuous energy futures contracts, global index data, the open, high, low, and closing prices of select crude oil, natural gas, heating oil, and gasoline suppliers and the United States Energy Information Administration.</a:t>
            </a:r>
          </a:p>
          <a:p>
            <a:r>
              <a:rPr lang="en-US" dirty="0">
                <a:solidFill>
                  <a:schemeClr val="bg1"/>
                </a:solidFill>
              </a:rPr>
              <a:t>All available energy futures contracts will be used to produce a statistical arbitrage strategy.</a:t>
            </a:r>
          </a:p>
        </p:txBody>
      </p:sp>
      <p:sp>
        <p:nvSpPr>
          <p:cNvPr id="4" name="Slide Number Placeholder 3">
            <a:extLst>
              <a:ext uri="{FF2B5EF4-FFF2-40B4-BE49-F238E27FC236}">
                <a16:creationId xmlns:a16="http://schemas.microsoft.com/office/drawing/2014/main" id="{7C4EE129-9752-4DBE-A7C2-7F333555E0FE}"/>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pic>
        <p:nvPicPr>
          <p:cNvPr id="10" name="Picture Placeholder 9" descr="A traffic light&#10;&#10;Description automatically generated">
            <a:extLst>
              <a:ext uri="{FF2B5EF4-FFF2-40B4-BE49-F238E27FC236}">
                <a16:creationId xmlns:a16="http://schemas.microsoft.com/office/drawing/2014/main" id="{3D9D040C-00BC-408E-9C59-9250D43CDD07}"/>
              </a:ext>
            </a:extLst>
          </p:cNvPr>
          <p:cNvPicPr>
            <a:picLocks noGrp="1" noChangeAspect="1"/>
          </p:cNvPicPr>
          <p:nvPr>
            <p:ph type="pic" sz="quarter" idx="13"/>
          </p:nvPr>
        </p:nvPicPr>
        <p:blipFill>
          <a:blip r:embed="rId2"/>
          <a:srcRect l="11040" r="11040"/>
          <a:stretch>
            <a:fillRect/>
          </a:stretch>
        </p:blipFill>
        <p:spPr>
          <a:xfrm>
            <a:off x="5453149" y="986576"/>
            <a:ext cx="4884848" cy="4884848"/>
          </a:xfrm>
        </p:spPr>
      </p:pic>
      <p:cxnSp>
        <p:nvCxnSpPr>
          <p:cNvPr id="12" name="Straight Arrow Connector 11">
            <a:extLst>
              <a:ext uri="{FF2B5EF4-FFF2-40B4-BE49-F238E27FC236}">
                <a16:creationId xmlns:a16="http://schemas.microsoft.com/office/drawing/2014/main" id="{1D521295-EA9A-4C11-A1D2-743F655B440E}"/>
              </a:ext>
            </a:extLst>
          </p:cNvPr>
          <p:cNvCxnSpPr>
            <a:cxnSpLocks/>
          </p:cNvCxnSpPr>
          <p:nvPr/>
        </p:nvCxnSpPr>
        <p:spPr>
          <a:xfrm flipV="1">
            <a:off x="8519160" y="4799771"/>
            <a:ext cx="453126" cy="339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B52483E-0D39-460A-A2B2-F631FE9C3E06}"/>
              </a:ext>
            </a:extLst>
          </p:cNvPr>
          <p:cNvSpPr txBox="1"/>
          <p:nvPr/>
        </p:nvSpPr>
        <p:spPr>
          <a:xfrm>
            <a:off x="6703891" y="4979584"/>
            <a:ext cx="1883849" cy="646331"/>
          </a:xfrm>
          <a:prstGeom prst="rect">
            <a:avLst/>
          </a:prstGeom>
          <a:noFill/>
        </p:spPr>
        <p:txBody>
          <a:bodyPr wrap="none" rtlCol="0">
            <a:spAutoFit/>
          </a:bodyPr>
          <a:lstStyle/>
          <a:p>
            <a:r>
              <a:rPr lang="en-US" dirty="0">
                <a:solidFill>
                  <a:srgbClr val="006600"/>
                </a:solidFill>
              </a:rPr>
              <a:t>Long (Buy &amp; Hold)</a:t>
            </a:r>
          </a:p>
          <a:p>
            <a:r>
              <a:rPr lang="en-US" dirty="0">
                <a:solidFill>
                  <a:srgbClr val="006600"/>
                </a:solidFill>
              </a:rPr>
              <a:t>Opportunity</a:t>
            </a:r>
          </a:p>
        </p:txBody>
      </p:sp>
      <p:cxnSp>
        <p:nvCxnSpPr>
          <p:cNvPr id="18" name="Straight Arrow Connector 17">
            <a:extLst>
              <a:ext uri="{FF2B5EF4-FFF2-40B4-BE49-F238E27FC236}">
                <a16:creationId xmlns:a16="http://schemas.microsoft.com/office/drawing/2014/main" id="{CB51199B-EB65-4DD9-A073-FC13C3FFAE68}"/>
              </a:ext>
            </a:extLst>
          </p:cNvPr>
          <p:cNvCxnSpPr>
            <a:cxnSpLocks/>
          </p:cNvCxnSpPr>
          <p:nvPr/>
        </p:nvCxnSpPr>
        <p:spPr>
          <a:xfrm flipH="1">
            <a:off x="7239000" y="2339340"/>
            <a:ext cx="556260" cy="358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4984208-4D35-40B8-BB3D-0945C8C5C2A4}"/>
              </a:ext>
            </a:extLst>
          </p:cNvPr>
          <p:cNvSpPr txBox="1"/>
          <p:nvPr/>
        </p:nvSpPr>
        <p:spPr>
          <a:xfrm>
            <a:off x="7382071" y="1603102"/>
            <a:ext cx="2164567" cy="646331"/>
          </a:xfrm>
          <a:prstGeom prst="rect">
            <a:avLst/>
          </a:prstGeom>
          <a:noFill/>
        </p:spPr>
        <p:txBody>
          <a:bodyPr wrap="none" rtlCol="0">
            <a:spAutoFit/>
          </a:bodyPr>
          <a:lstStyle/>
          <a:p>
            <a:r>
              <a:rPr lang="en-US" dirty="0">
                <a:solidFill>
                  <a:srgbClr val="C00000"/>
                </a:solidFill>
              </a:rPr>
              <a:t>Short (Borrow &amp; Sell)</a:t>
            </a:r>
          </a:p>
          <a:p>
            <a:r>
              <a:rPr lang="en-US" dirty="0">
                <a:solidFill>
                  <a:srgbClr val="C00000"/>
                </a:solidFill>
              </a:rPr>
              <a:t>Opportunity</a:t>
            </a:r>
          </a:p>
        </p:txBody>
      </p:sp>
    </p:spTree>
    <p:extLst>
      <p:ext uri="{BB962C8B-B14F-4D97-AF65-F5344CB8AC3E}">
        <p14:creationId xmlns:p14="http://schemas.microsoft.com/office/powerpoint/2010/main" val="2132753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EB81-A39B-4B55-A9F4-E4380FB4E00F}"/>
              </a:ext>
            </a:extLst>
          </p:cNvPr>
          <p:cNvSpPr>
            <a:spLocks noGrp="1"/>
          </p:cNvSpPr>
          <p:nvPr>
            <p:ph type="title"/>
          </p:nvPr>
        </p:nvSpPr>
        <p:spPr/>
        <p:txBody>
          <a:bodyPr/>
          <a:lstStyle/>
          <a:p>
            <a:r>
              <a:rPr lang="en-US" dirty="0">
                <a:solidFill>
                  <a:schemeClr val="accent1"/>
                </a:solidFill>
              </a:rPr>
              <a:t>Investment Strategies Continued…</a:t>
            </a:r>
          </a:p>
        </p:txBody>
      </p:sp>
      <p:sp>
        <p:nvSpPr>
          <p:cNvPr id="3" name="Content Placeholder 2">
            <a:extLst>
              <a:ext uri="{FF2B5EF4-FFF2-40B4-BE49-F238E27FC236}">
                <a16:creationId xmlns:a16="http://schemas.microsoft.com/office/drawing/2014/main" id="{6E555116-C949-4898-8A3E-8F01333A30A5}"/>
              </a:ext>
            </a:extLst>
          </p:cNvPr>
          <p:cNvSpPr>
            <a:spLocks noGrp="1"/>
          </p:cNvSpPr>
          <p:nvPr>
            <p:ph idx="1"/>
          </p:nvPr>
        </p:nvSpPr>
        <p:spPr/>
        <p:txBody>
          <a:bodyPr/>
          <a:lstStyle/>
          <a:p>
            <a:pPr marL="0" indent="0">
              <a:buNone/>
            </a:pPr>
            <a:endParaRPr lang="en-US" dirty="0"/>
          </a:p>
          <a:p>
            <a:r>
              <a:rPr lang="en-US" dirty="0"/>
              <a:t>Additional data from global indexes and Department of Energy will be weaved into the data set.</a:t>
            </a:r>
          </a:p>
          <a:p>
            <a:r>
              <a:rPr lang="en-US" dirty="0"/>
              <a:t>Long/Short Trading Strategy will be developed based on price forecast conclusions based on proprietary models.</a:t>
            </a:r>
          </a:p>
          <a:p>
            <a:r>
              <a:rPr lang="en-US" dirty="0"/>
              <a:t>Back testing framework will feature artificial intelligence.</a:t>
            </a:r>
          </a:p>
        </p:txBody>
      </p:sp>
      <p:sp>
        <p:nvSpPr>
          <p:cNvPr id="4" name="Slide Number Placeholder 3">
            <a:extLst>
              <a:ext uri="{FF2B5EF4-FFF2-40B4-BE49-F238E27FC236}">
                <a16:creationId xmlns:a16="http://schemas.microsoft.com/office/drawing/2014/main" id="{F06D1694-0BC4-43D8-B7F0-77A66ADFD831}"/>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pic>
        <p:nvPicPr>
          <p:cNvPr id="7" name="Picture Placeholder 6">
            <a:extLst>
              <a:ext uri="{FF2B5EF4-FFF2-40B4-BE49-F238E27FC236}">
                <a16:creationId xmlns:a16="http://schemas.microsoft.com/office/drawing/2014/main" id="{116DD205-CD39-4AC4-9236-6CCCF6777123}"/>
              </a:ext>
            </a:extLst>
          </p:cNvPr>
          <p:cNvPicPr>
            <a:picLocks noGrp="1" noChangeAspect="1"/>
          </p:cNvPicPr>
          <p:nvPr>
            <p:ph type="pic" sz="quarter" idx="13"/>
          </p:nvPr>
        </p:nvPicPr>
        <p:blipFill>
          <a:blip r:embed="rId2"/>
          <a:srcRect l="19636" r="19636"/>
          <a:stretch>
            <a:fillRect/>
          </a:stretch>
        </p:blipFill>
        <p:spPr/>
      </p:pic>
    </p:spTree>
    <p:extLst>
      <p:ext uri="{BB962C8B-B14F-4D97-AF65-F5344CB8AC3E}">
        <p14:creationId xmlns:p14="http://schemas.microsoft.com/office/powerpoint/2010/main" val="2902426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436563" y="466720"/>
            <a:ext cx="11150600" cy="626417"/>
          </a:xfrm>
        </p:spPr>
        <p:txBody>
          <a:bodyPr/>
          <a:lstStyle/>
          <a:p>
            <a:pPr algn="ctr"/>
            <a:r>
              <a:rPr lang="en-US" dirty="0">
                <a:solidFill>
                  <a:schemeClr val="accent1"/>
                </a:solidFill>
              </a:rPr>
              <a:t>our Methodology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14</a:t>
            </a:fld>
            <a:endParaRPr lang="en-US" noProof="0" dirty="0"/>
          </a:p>
        </p:txBody>
      </p:sp>
      <p:graphicFrame>
        <p:nvGraphicFramePr>
          <p:cNvPr id="9" name="Diagram 8">
            <a:extLst>
              <a:ext uri="{FF2B5EF4-FFF2-40B4-BE49-F238E27FC236}">
                <a16:creationId xmlns:a16="http://schemas.microsoft.com/office/drawing/2014/main" id="{AF1F6B86-E589-4C3D-A87A-689B493F1212}"/>
              </a:ext>
            </a:extLst>
          </p:cNvPr>
          <p:cNvGraphicFramePr/>
          <p:nvPr>
            <p:extLst>
              <p:ext uri="{D42A27DB-BD31-4B8C-83A1-F6EECF244321}">
                <p14:modId xmlns:p14="http://schemas.microsoft.com/office/powerpoint/2010/main" val="101537667"/>
              </p:ext>
            </p:extLst>
          </p:nvPr>
        </p:nvGraphicFramePr>
        <p:xfrm>
          <a:off x="6011863" y="1424940"/>
          <a:ext cx="5646293" cy="4620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71"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3127073283"/>
              </p:ext>
            </p:extLst>
          </p:nvPr>
        </p:nvGraphicFramePr>
        <p:xfrm>
          <a:off x="326571" y="1424940"/>
          <a:ext cx="5566918" cy="46531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020717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rapezoid 110"/>
          <p:cNvSpPr/>
          <p:nvPr/>
        </p:nvSpPr>
        <p:spPr>
          <a:xfrm rot="10800000">
            <a:off x="361287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Trapezoid 111"/>
          <p:cNvSpPr/>
          <p:nvPr/>
        </p:nvSpPr>
        <p:spPr>
          <a:xfrm rot="10800000">
            <a:off x="503911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Trapezoid 112"/>
          <p:cNvSpPr/>
          <p:nvPr/>
        </p:nvSpPr>
        <p:spPr>
          <a:xfrm rot="10800000">
            <a:off x="6490445"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Trapezoid 113"/>
          <p:cNvSpPr/>
          <p:nvPr/>
        </p:nvSpPr>
        <p:spPr>
          <a:xfrm rot="10800000">
            <a:off x="7917566"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Trapezoid 114"/>
          <p:cNvSpPr/>
          <p:nvPr/>
        </p:nvSpPr>
        <p:spPr>
          <a:xfrm rot="10800000">
            <a:off x="9347184"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0" name="Group 109"/>
          <p:cNvGrpSpPr/>
          <p:nvPr/>
        </p:nvGrpSpPr>
        <p:grpSpPr>
          <a:xfrm>
            <a:off x="562030" y="-236069"/>
            <a:ext cx="10816389" cy="6520037"/>
            <a:chOff x="1264460" y="442265"/>
            <a:chExt cx="10816389" cy="6520037"/>
          </a:xfrm>
        </p:grpSpPr>
        <p:sp>
          <p:nvSpPr>
            <p:cNvPr id="102" name="Rectangle 101"/>
            <p:cNvSpPr/>
            <p:nvPr/>
          </p:nvSpPr>
          <p:spPr>
            <a:xfrm>
              <a:off x="4170741" y="5216750"/>
              <a:ext cx="7174600" cy="7093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9" name="Rectangle 88"/>
            <p:cNvSpPr/>
            <p:nvPr/>
          </p:nvSpPr>
          <p:spPr bwMode="gray">
            <a:xfrm>
              <a:off x="1264460" y="4982052"/>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Collection</a:t>
              </a:r>
            </a:p>
          </p:txBody>
        </p:sp>
        <p:sp>
          <p:nvSpPr>
            <p:cNvPr id="90" name="Rectangle 89"/>
            <p:cNvSpPr/>
            <p:nvPr/>
          </p:nvSpPr>
          <p:spPr bwMode="gray">
            <a:xfrm>
              <a:off x="3480610" y="4990815"/>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Analysis &amp; Understanding</a:t>
              </a:r>
            </a:p>
          </p:txBody>
        </p:sp>
        <p:sp>
          <p:nvSpPr>
            <p:cNvPr id="91" name="Rectangle 90"/>
            <p:cNvSpPr/>
            <p:nvPr/>
          </p:nvSpPr>
          <p:spPr bwMode="gray">
            <a:xfrm>
              <a:off x="539582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Preparation</a:t>
              </a:r>
            </a:p>
          </p:txBody>
        </p:sp>
        <p:sp>
          <p:nvSpPr>
            <p:cNvPr id="92" name="Rectangle 91"/>
            <p:cNvSpPr/>
            <p:nvPr/>
          </p:nvSpPr>
          <p:spPr bwMode="gray">
            <a:xfrm>
              <a:off x="7109234"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Modeling</a:t>
              </a:r>
            </a:p>
          </p:txBody>
        </p:sp>
        <p:sp>
          <p:nvSpPr>
            <p:cNvPr id="93" name="Rectangle 92"/>
            <p:cNvSpPr/>
            <p:nvPr/>
          </p:nvSpPr>
          <p:spPr bwMode="gray">
            <a:xfrm>
              <a:off x="876447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Evaluation</a:t>
              </a:r>
            </a:p>
          </p:txBody>
        </p:sp>
        <p:sp>
          <p:nvSpPr>
            <p:cNvPr id="95" name="Rectangle 94"/>
            <p:cNvSpPr/>
            <p:nvPr/>
          </p:nvSpPr>
          <p:spPr bwMode="gray">
            <a:xfrm>
              <a:off x="10526369" y="499978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Visualization</a:t>
              </a:r>
            </a:p>
          </p:txBody>
        </p:sp>
        <p:sp>
          <p:nvSpPr>
            <p:cNvPr id="8" name="Arc 7"/>
            <p:cNvSpPr/>
            <p:nvPr/>
          </p:nvSpPr>
          <p:spPr>
            <a:xfrm rot="18803978">
              <a:off x="1868978" y="4519253"/>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3" name="Arc 102"/>
            <p:cNvSpPr/>
            <p:nvPr/>
          </p:nvSpPr>
          <p:spPr>
            <a:xfrm rot="18848346">
              <a:off x="4629543" y="467387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4" name="Arc 103"/>
            <p:cNvSpPr/>
            <p:nvPr/>
          </p:nvSpPr>
          <p:spPr>
            <a:xfrm rot="18848346">
              <a:off x="6055865" y="4673871"/>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5" name="Arc 104"/>
            <p:cNvSpPr/>
            <p:nvPr/>
          </p:nvSpPr>
          <p:spPr>
            <a:xfrm rot="18848346">
              <a:off x="7523903" y="4673872"/>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6" name="Arc 105"/>
            <p:cNvSpPr/>
            <p:nvPr/>
          </p:nvSpPr>
          <p:spPr>
            <a:xfrm rot="18848346">
              <a:off x="8986584" y="4673873"/>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7" name="Arc 106"/>
            <p:cNvSpPr/>
            <p:nvPr/>
          </p:nvSpPr>
          <p:spPr>
            <a:xfrm rot="8100000">
              <a:off x="6062105" y="405289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8" name="Arc 107"/>
            <p:cNvSpPr/>
            <p:nvPr/>
          </p:nvSpPr>
          <p:spPr>
            <a:xfrm rot="7919516">
              <a:off x="4054987" y="428190"/>
              <a:ext cx="6208620" cy="623677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16" name="Arc 115"/>
            <p:cNvSpPr/>
            <p:nvPr/>
          </p:nvSpPr>
          <p:spPr>
            <a:xfrm rot="8100000">
              <a:off x="1973981" y="3725317"/>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grpSp>
      <p:pic>
        <p:nvPicPr>
          <p:cNvPr id="44" name="Picture 43"/>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86017" y="2102209"/>
            <a:ext cx="2222112" cy="1657554"/>
          </a:xfrm>
          <a:prstGeom prst="rect">
            <a:avLst/>
          </a:prstGeom>
        </p:spPr>
      </p:pic>
      <p:grpSp>
        <p:nvGrpSpPr>
          <p:cNvPr id="60" name="Group 59"/>
          <p:cNvGrpSpPr/>
          <p:nvPr/>
        </p:nvGrpSpPr>
        <p:grpSpPr>
          <a:xfrm>
            <a:off x="4736812" y="1712464"/>
            <a:ext cx="1603823" cy="2131382"/>
            <a:chOff x="821657" y="2401907"/>
            <a:chExt cx="1447491" cy="1687199"/>
          </a:xfrm>
          <a:solidFill>
            <a:schemeClr val="tx1">
              <a:lumMod val="75000"/>
              <a:lumOff val="25000"/>
            </a:schemeClr>
          </a:solidFill>
        </p:grpSpPr>
        <p:sp>
          <p:nvSpPr>
            <p:cNvPr id="61" name="Rectangle 60"/>
            <p:cNvSpPr/>
            <p:nvPr/>
          </p:nvSpPr>
          <p:spPr bwMode="gray">
            <a:xfrm>
              <a:off x="1005461" y="2401907"/>
              <a:ext cx="1166683"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Outer Detection</a:t>
              </a:r>
            </a:p>
          </p:txBody>
        </p:sp>
        <p:sp>
          <p:nvSpPr>
            <p:cNvPr id="62" name="Rectangle 61"/>
            <p:cNvSpPr/>
            <p:nvPr/>
          </p:nvSpPr>
          <p:spPr bwMode="gray">
            <a:xfrm>
              <a:off x="821657" y="2979363"/>
              <a:ext cx="1447491"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Normalization</a:t>
              </a:r>
            </a:p>
          </p:txBody>
        </p:sp>
        <p:sp>
          <p:nvSpPr>
            <p:cNvPr id="65" name="Rectangle 64"/>
            <p:cNvSpPr/>
            <p:nvPr/>
          </p:nvSpPr>
          <p:spPr bwMode="gray">
            <a:xfrm>
              <a:off x="823061" y="3582420"/>
              <a:ext cx="1439812"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Missing Value Imputation</a:t>
              </a:r>
            </a:p>
          </p:txBody>
        </p:sp>
      </p:grpSp>
      <p:sp>
        <p:nvSpPr>
          <p:cNvPr id="68" name="Rectangle 67"/>
          <p:cNvSpPr/>
          <p:nvPr/>
        </p:nvSpPr>
        <p:spPr bwMode="gray">
          <a:xfrm>
            <a:off x="6438865" y="1539451"/>
            <a:ext cx="1281177"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Neural Network</a:t>
            </a:r>
          </a:p>
        </p:txBody>
      </p:sp>
      <p:sp>
        <p:nvSpPr>
          <p:cNvPr id="69" name="Rectangle 68"/>
          <p:cNvSpPr/>
          <p:nvPr/>
        </p:nvSpPr>
        <p:spPr bwMode="gray">
          <a:xfrm>
            <a:off x="6419066" y="2228130"/>
            <a:ext cx="1326578"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Random Forests</a:t>
            </a:r>
          </a:p>
        </p:txBody>
      </p:sp>
      <p:sp>
        <p:nvSpPr>
          <p:cNvPr id="70" name="Rectangle 69"/>
          <p:cNvSpPr/>
          <p:nvPr/>
        </p:nvSpPr>
        <p:spPr bwMode="gray">
          <a:xfrm>
            <a:off x="6423390" y="2842001"/>
            <a:ext cx="1326579"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Logistic Regression</a:t>
            </a:r>
          </a:p>
        </p:txBody>
      </p:sp>
      <p:sp>
        <p:nvSpPr>
          <p:cNvPr id="71" name="Rectangle 70"/>
          <p:cNvSpPr/>
          <p:nvPr/>
        </p:nvSpPr>
        <p:spPr bwMode="gray">
          <a:xfrm>
            <a:off x="6427117" y="3432386"/>
            <a:ext cx="1319124"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Linear Regression</a:t>
            </a:r>
          </a:p>
        </p:txBody>
      </p:sp>
      <p:grpSp>
        <p:nvGrpSpPr>
          <p:cNvPr id="74" name="Group 73"/>
          <p:cNvGrpSpPr/>
          <p:nvPr/>
        </p:nvGrpSpPr>
        <p:grpSpPr>
          <a:xfrm>
            <a:off x="8092161" y="1433349"/>
            <a:ext cx="1308810" cy="2512841"/>
            <a:chOff x="1041387" y="2271870"/>
            <a:chExt cx="940994" cy="2319756"/>
          </a:xfrm>
          <a:solidFill>
            <a:schemeClr val="tx1">
              <a:lumMod val="75000"/>
              <a:lumOff val="25000"/>
            </a:schemeClr>
          </a:solidFill>
        </p:grpSpPr>
        <p:sp>
          <p:nvSpPr>
            <p:cNvPr id="76" name="Rectangle 75"/>
            <p:cNvSpPr/>
            <p:nvPr/>
          </p:nvSpPr>
          <p:spPr bwMode="gray">
            <a:xfrm>
              <a:off x="1061255" y="2271870"/>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ROC Tables</a:t>
              </a:r>
            </a:p>
          </p:txBody>
        </p:sp>
        <p:sp>
          <p:nvSpPr>
            <p:cNvPr id="78" name="Rectangle 77"/>
            <p:cNvSpPr/>
            <p:nvPr/>
          </p:nvSpPr>
          <p:spPr bwMode="gray">
            <a:xfrm>
              <a:off x="1041387" y="2734231"/>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Lift Table</a:t>
              </a:r>
            </a:p>
          </p:txBody>
        </p:sp>
        <p:sp>
          <p:nvSpPr>
            <p:cNvPr id="79" name="Rectangle 78"/>
            <p:cNvSpPr/>
            <p:nvPr/>
          </p:nvSpPr>
          <p:spPr bwMode="gray">
            <a:xfrm>
              <a:off x="1044059" y="3212673"/>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Confusion Matrix</a:t>
              </a:r>
            </a:p>
          </p:txBody>
        </p:sp>
        <p:sp>
          <p:nvSpPr>
            <p:cNvPr id="80" name="Rectangle 79"/>
            <p:cNvSpPr/>
            <p:nvPr/>
          </p:nvSpPr>
          <p:spPr bwMode="gray">
            <a:xfrm>
              <a:off x="1044060" y="3702638"/>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R-Squared</a:t>
              </a:r>
            </a:p>
          </p:txBody>
        </p:sp>
        <p:sp>
          <p:nvSpPr>
            <p:cNvPr id="149" name="Rectangle 148"/>
            <p:cNvSpPr/>
            <p:nvPr/>
          </p:nvSpPr>
          <p:spPr bwMode="gray">
            <a:xfrm>
              <a:off x="1044061" y="4169557"/>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MSE</a:t>
              </a:r>
            </a:p>
          </p:txBody>
        </p:sp>
      </p:grpSp>
      <p:grpSp>
        <p:nvGrpSpPr>
          <p:cNvPr id="81" name="Group 80"/>
          <p:cNvGrpSpPr/>
          <p:nvPr/>
        </p:nvGrpSpPr>
        <p:grpSpPr>
          <a:xfrm>
            <a:off x="9683309" y="1919520"/>
            <a:ext cx="1828801" cy="1448258"/>
            <a:chOff x="1195076" y="2583913"/>
            <a:chExt cx="962021" cy="1146440"/>
          </a:xfrm>
          <a:solidFill>
            <a:schemeClr val="tx1">
              <a:lumMod val="75000"/>
              <a:lumOff val="25000"/>
            </a:schemeClr>
          </a:solidFill>
        </p:grpSpPr>
        <p:sp>
          <p:nvSpPr>
            <p:cNvPr id="86" name="Rectangle 85"/>
            <p:cNvSpPr/>
            <p:nvPr/>
          </p:nvSpPr>
          <p:spPr bwMode="gray">
            <a:xfrm>
              <a:off x="1195076" y="2583913"/>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Dashboard</a:t>
              </a:r>
            </a:p>
            <a:p>
              <a:pPr algn="ctr">
                <a:lnSpc>
                  <a:spcPct val="70000"/>
                </a:lnSpc>
              </a:pPr>
              <a:r>
                <a:rPr lang="en-US" dirty="0">
                  <a:solidFill>
                    <a:prstClr val="white"/>
                  </a:solidFill>
                </a:rPr>
                <a:t>Development</a:t>
              </a:r>
            </a:p>
          </p:txBody>
        </p:sp>
        <p:sp>
          <p:nvSpPr>
            <p:cNvPr id="87" name="Rectangle 86"/>
            <p:cNvSpPr/>
            <p:nvPr/>
          </p:nvSpPr>
          <p:spPr bwMode="gray">
            <a:xfrm>
              <a:off x="1195076" y="3223666"/>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Mobile Application Development</a:t>
              </a:r>
            </a:p>
          </p:txBody>
        </p:sp>
      </p:grpSp>
      <p:sp>
        <p:nvSpPr>
          <p:cNvPr id="120" name="Arc 119"/>
          <p:cNvSpPr/>
          <p:nvPr/>
        </p:nvSpPr>
        <p:spPr>
          <a:xfrm rot="7919516">
            <a:off x="1859036" y="-3757688"/>
            <a:ext cx="10195905" cy="10148802"/>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9890" y="2716346"/>
            <a:ext cx="767597" cy="604880"/>
          </a:xfrm>
          <a:prstGeom prst="rect">
            <a:avLst/>
          </a:prstGeom>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3988" y="2439452"/>
            <a:ext cx="600050" cy="493452"/>
          </a:xfrm>
          <a:prstGeom prst="rect">
            <a:avLst/>
          </a:prstGeom>
        </p:spPr>
      </p:pic>
      <p:sp>
        <p:nvSpPr>
          <p:cNvPr id="129" name="Rectangle 128"/>
          <p:cNvSpPr/>
          <p:nvPr/>
        </p:nvSpPr>
        <p:spPr bwMode="gray">
          <a:xfrm>
            <a:off x="3192608" y="2598465"/>
            <a:ext cx="1443295" cy="53955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Pattern Matching</a:t>
            </a:r>
          </a:p>
        </p:txBody>
      </p:sp>
      <p:sp>
        <p:nvSpPr>
          <p:cNvPr id="132" name="Rectangle 131"/>
          <p:cNvSpPr/>
          <p:nvPr/>
        </p:nvSpPr>
        <p:spPr bwMode="gray">
          <a:xfrm>
            <a:off x="3244480" y="3328078"/>
            <a:ext cx="1341826" cy="610927"/>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Date Type Handling</a:t>
            </a:r>
          </a:p>
        </p:txBody>
      </p:sp>
      <p:sp>
        <p:nvSpPr>
          <p:cNvPr id="136" name="Rectangle 135"/>
          <p:cNvSpPr/>
          <p:nvPr/>
        </p:nvSpPr>
        <p:spPr bwMode="gray">
          <a:xfrm>
            <a:off x="3192012" y="1843199"/>
            <a:ext cx="1425379" cy="60393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Time Series</a:t>
            </a:r>
          </a:p>
        </p:txBody>
      </p:sp>
      <p:sp>
        <p:nvSpPr>
          <p:cNvPr id="137" name="Rectangle 136"/>
          <p:cNvSpPr/>
          <p:nvPr/>
        </p:nvSpPr>
        <p:spPr bwMode="gray">
          <a:xfrm>
            <a:off x="3184621" y="1146603"/>
            <a:ext cx="1426115" cy="583649"/>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Statistical Summary</a:t>
            </a:r>
          </a:p>
        </p:txBody>
      </p:sp>
      <p:sp>
        <p:nvSpPr>
          <p:cNvPr id="150" name="Rectangle 149"/>
          <p:cNvSpPr/>
          <p:nvPr/>
        </p:nvSpPr>
        <p:spPr>
          <a:xfrm>
            <a:off x="1048005" y="1"/>
            <a:ext cx="1799697" cy="151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Title 1"/>
          <p:cNvSpPr txBox="1">
            <a:spLocks/>
          </p:cNvSpPr>
          <p:nvPr/>
        </p:nvSpPr>
        <p:spPr>
          <a:xfrm>
            <a:off x="679890" y="346683"/>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4400" dirty="0">
                <a:solidFill>
                  <a:prstClr val="white"/>
                </a:solidFill>
              </a:rPr>
              <a:t>Trade Modeling Process Flow</a:t>
            </a:r>
          </a:p>
        </p:txBody>
      </p:sp>
      <p:sp>
        <p:nvSpPr>
          <p:cNvPr id="2" name="TextBox 1">
            <a:extLst>
              <a:ext uri="{FF2B5EF4-FFF2-40B4-BE49-F238E27FC236}">
                <a16:creationId xmlns:a16="http://schemas.microsoft.com/office/drawing/2014/main" id="{76678C3C-4DAE-4956-8FE6-4CB463F1948E}"/>
              </a:ext>
            </a:extLst>
          </p:cNvPr>
          <p:cNvSpPr txBox="1"/>
          <p:nvPr/>
        </p:nvSpPr>
        <p:spPr>
          <a:xfrm>
            <a:off x="4879571" y="858529"/>
            <a:ext cx="7112659" cy="646331"/>
          </a:xfrm>
          <a:prstGeom prst="rect">
            <a:avLst/>
          </a:prstGeom>
          <a:noFill/>
        </p:spPr>
        <p:txBody>
          <a:bodyPr wrap="square" rtlCol="0">
            <a:spAutoFit/>
          </a:bodyPr>
          <a:lstStyle/>
          <a:p>
            <a:r>
              <a:rPr lang="en-US" b="1" i="1" dirty="0">
                <a:solidFill>
                  <a:srgbClr val="FFFF00"/>
                </a:solidFill>
              </a:rPr>
              <a:t>We will need $22 million in cap ex funds for this project to deliver the initial phase of this project.</a:t>
            </a:r>
          </a:p>
        </p:txBody>
      </p:sp>
      <p:sp>
        <p:nvSpPr>
          <p:cNvPr id="3" name="TextBox 2">
            <a:extLst>
              <a:ext uri="{FF2B5EF4-FFF2-40B4-BE49-F238E27FC236}">
                <a16:creationId xmlns:a16="http://schemas.microsoft.com/office/drawing/2014/main" id="{013FE9E0-2C11-4275-8662-FEAFEF23E150}"/>
              </a:ext>
            </a:extLst>
          </p:cNvPr>
          <p:cNvSpPr txBox="1"/>
          <p:nvPr/>
        </p:nvSpPr>
        <p:spPr>
          <a:xfrm>
            <a:off x="423949" y="5527964"/>
            <a:ext cx="3453646" cy="369332"/>
          </a:xfrm>
          <a:prstGeom prst="rect">
            <a:avLst/>
          </a:prstGeom>
          <a:noFill/>
        </p:spPr>
        <p:txBody>
          <a:bodyPr wrap="square" rtlCol="0">
            <a:spAutoFit/>
          </a:bodyPr>
          <a:lstStyle/>
          <a:p>
            <a:r>
              <a:rPr lang="en-US" b="1" dirty="0">
                <a:solidFill>
                  <a:schemeClr val="bg1"/>
                </a:solidFill>
              </a:rPr>
              <a:t>This will be an iterative process.</a:t>
            </a:r>
          </a:p>
        </p:txBody>
      </p:sp>
    </p:spTree>
    <p:extLst>
      <p:ext uri="{BB962C8B-B14F-4D97-AF65-F5344CB8AC3E}">
        <p14:creationId xmlns:p14="http://schemas.microsoft.com/office/powerpoint/2010/main" val="2434695698"/>
      </p:ext>
    </p:extLst>
  </p:cSld>
  <p:clrMapOvr>
    <a:masterClrMapping/>
  </p:clrMapOvr>
  <p:transition spd="slow" advClick="0" advTm="5000">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011590"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Data Preparation &amp; Tools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4146459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9E53E2-7EF0-475D-9125-A5365FDCE25A}"/>
              </a:ext>
            </a:extLst>
          </p:cNvPr>
          <p:cNvSpPr>
            <a:spLocks noGrp="1"/>
          </p:cNvSpPr>
          <p:nvPr>
            <p:ph type="title"/>
          </p:nvPr>
        </p:nvSpPr>
        <p:spPr>
          <a:xfrm>
            <a:off x="515938" y="499595"/>
            <a:ext cx="8096047" cy="1325563"/>
          </a:xfrm>
        </p:spPr>
        <p:txBody>
          <a:bodyPr/>
          <a:lstStyle/>
          <a:p>
            <a:r>
              <a:rPr lang="en-US" dirty="0">
                <a:solidFill>
                  <a:schemeClr val="bg1"/>
                </a:solidFill>
              </a:rPr>
              <a:t>Tool / Technology Overview</a:t>
            </a:r>
          </a:p>
        </p:txBody>
      </p:sp>
      <p:sp>
        <p:nvSpPr>
          <p:cNvPr id="7" name="Content Placeholder 6">
            <a:extLst>
              <a:ext uri="{FF2B5EF4-FFF2-40B4-BE49-F238E27FC236}">
                <a16:creationId xmlns:a16="http://schemas.microsoft.com/office/drawing/2014/main" id="{21DCDC53-D835-42AD-8B3E-6BC2DBDD893C}"/>
              </a:ext>
            </a:extLst>
          </p:cNvPr>
          <p:cNvSpPr>
            <a:spLocks noGrp="1"/>
          </p:cNvSpPr>
          <p:nvPr>
            <p:ph idx="1"/>
          </p:nvPr>
        </p:nvSpPr>
        <p:spPr/>
        <p:txBody>
          <a:bodyPr/>
          <a:lstStyle/>
          <a:p>
            <a:r>
              <a:rPr lang="en-US" sz="1600" dirty="0">
                <a:solidFill>
                  <a:schemeClr val="bg1"/>
                </a:solidFill>
              </a:rPr>
              <a:t>Data Set </a:t>
            </a:r>
          </a:p>
          <a:p>
            <a:pPr lvl="1"/>
            <a:r>
              <a:rPr lang="en-US" sz="1600" dirty="0">
                <a:solidFill>
                  <a:schemeClr val="bg1"/>
                </a:solidFill>
              </a:rPr>
              <a:t>Department of Energy Weekly Report</a:t>
            </a:r>
          </a:p>
          <a:p>
            <a:pPr lvl="1"/>
            <a:r>
              <a:rPr lang="en-US" sz="1600" dirty="0">
                <a:solidFill>
                  <a:schemeClr val="bg1"/>
                </a:solidFill>
              </a:rPr>
              <a:t>Open, High, Low, Close(OHLC) Energy Future</a:t>
            </a:r>
          </a:p>
          <a:p>
            <a:pPr lvl="1"/>
            <a:r>
              <a:rPr lang="en-US" sz="1600" dirty="0">
                <a:solidFill>
                  <a:schemeClr val="bg1"/>
                </a:solidFill>
              </a:rPr>
              <a:t>Global Index Data</a:t>
            </a:r>
          </a:p>
          <a:p>
            <a:pPr lvl="1"/>
            <a:r>
              <a:rPr lang="en-US" sz="1600" dirty="0">
                <a:solidFill>
                  <a:schemeClr val="bg1"/>
                </a:solidFill>
              </a:rPr>
              <a:t>Proprietary Stitching of Future Contracts</a:t>
            </a:r>
          </a:p>
          <a:p>
            <a:pPr lvl="1"/>
            <a:r>
              <a:rPr lang="en-US" sz="1600" dirty="0">
                <a:solidFill>
                  <a:schemeClr val="bg1"/>
                </a:solidFill>
              </a:rPr>
              <a:t>Feature Creation</a:t>
            </a:r>
          </a:p>
          <a:p>
            <a:r>
              <a:rPr lang="en-US" sz="1600" dirty="0">
                <a:solidFill>
                  <a:schemeClr val="bg1"/>
                </a:solidFill>
              </a:rPr>
              <a:t>Jupyter Notebook</a:t>
            </a:r>
          </a:p>
          <a:p>
            <a:r>
              <a:rPr lang="en-US" sz="1600" dirty="0">
                <a:solidFill>
                  <a:schemeClr val="bg1"/>
                </a:solidFill>
              </a:rPr>
              <a:t>Python</a:t>
            </a:r>
          </a:p>
          <a:p>
            <a:pPr lvl="1"/>
            <a:r>
              <a:rPr lang="en-US" sz="1600" dirty="0">
                <a:solidFill>
                  <a:schemeClr val="bg1"/>
                </a:solidFill>
              </a:rPr>
              <a:t>NumPy, SciPy, Pandas</a:t>
            </a:r>
          </a:p>
          <a:p>
            <a:pPr lvl="1"/>
            <a:r>
              <a:rPr lang="en-US" sz="1600" dirty="0">
                <a:solidFill>
                  <a:schemeClr val="bg1"/>
                </a:solidFill>
              </a:rPr>
              <a:t>Matplotlib</a:t>
            </a:r>
          </a:p>
          <a:p>
            <a:pPr lvl="1"/>
            <a:r>
              <a:rPr lang="en-US" sz="1600" dirty="0">
                <a:solidFill>
                  <a:schemeClr val="bg1"/>
                </a:solidFill>
              </a:rPr>
              <a:t>XGBoost</a:t>
            </a:r>
          </a:p>
          <a:p>
            <a:r>
              <a:rPr lang="en-US" sz="1600" dirty="0">
                <a:solidFill>
                  <a:schemeClr val="bg1"/>
                </a:solidFill>
              </a:rPr>
              <a:t>RStudio</a:t>
            </a:r>
          </a:p>
          <a:p>
            <a:r>
              <a:rPr lang="en-US" sz="1600" dirty="0">
                <a:solidFill>
                  <a:schemeClr val="bg1"/>
                </a:solidFill>
              </a:rPr>
              <a:t>Vertica Database Platform</a:t>
            </a:r>
          </a:p>
          <a:p>
            <a:pPr marL="457200" lvl="1" indent="0">
              <a:buNone/>
            </a:pPr>
            <a:endParaRPr lang="en-US" dirty="0"/>
          </a:p>
        </p:txBody>
      </p:sp>
      <p:sp>
        <p:nvSpPr>
          <p:cNvPr id="11" name="TextBox 10">
            <a:extLst>
              <a:ext uri="{FF2B5EF4-FFF2-40B4-BE49-F238E27FC236}">
                <a16:creationId xmlns:a16="http://schemas.microsoft.com/office/drawing/2014/main" id="{FA4D8256-9713-4E07-9191-DF0952530981}"/>
              </a:ext>
            </a:extLst>
          </p:cNvPr>
          <p:cNvSpPr txBox="1"/>
          <p:nvPr/>
        </p:nvSpPr>
        <p:spPr>
          <a:xfrm>
            <a:off x="9009592" y="5471176"/>
            <a:ext cx="3948546" cy="369332"/>
          </a:xfrm>
          <a:prstGeom prst="rect">
            <a:avLst/>
          </a:prstGeom>
          <a:noFill/>
        </p:spPr>
        <p:txBody>
          <a:bodyPr wrap="square" rtlCol="0">
            <a:spAutoFit/>
          </a:bodyPr>
          <a:lstStyle/>
          <a:p>
            <a:r>
              <a:rPr lang="en-US" dirty="0">
                <a:solidFill>
                  <a:srgbClr val="FFFF00"/>
                </a:solidFill>
              </a:rPr>
              <a:t>“Data Science is a street fight….”</a:t>
            </a:r>
          </a:p>
        </p:txBody>
      </p:sp>
      <p:pic>
        <p:nvPicPr>
          <p:cNvPr id="15" name="Picture Placeholder 14">
            <a:extLst>
              <a:ext uri="{FF2B5EF4-FFF2-40B4-BE49-F238E27FC236}">
                <a16:creationId xmlns:a16="http://schemas.microsoft.com/office/drawing/2014/main" id="{02F684C9-3B37-4A96-AA3E-43E6663E19AF}"/>
              </a:ext>
            </a:extLst>
          </p:cNvPr>
          <p:cNvPicPr>
            <a:picLocks noGrp="1" noChangeAspect="1"/>
          </p:cNvPicPr>
          <p:nvPr>
            <p:ph type="pic" sz="quarter" idx="13"/>
          </p:nvPr>
        </p:nvPicPr>
        <p:blipFill>
          <a:blip r:embed="rId2"/>
          <a:srcRect l="16727" r="16727"/>
          <a:stretch>
            <a:fillRect/>
          </a:stretch>
        </p:blipFill>
        <p:spPr/>
      </p:pic>
    </p:spTree>
    <p:extLst>
      <p:ext uri="{BB962C8B-B14F-4D97-AF65-F5344CB8AC3E}">
        <p14:creationId xmlns:p14="http://schemas.microsoft.com/office/powerpoint/2010/main" val="2881078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32049D-2813-438B-B6D8-8C8E064D849F}"/>
              </a:ext>
            </a:extLst>
          </p:cNvPr>
          <p:cNvSpPr>
            <a:spLocks noGrp="1"/>
          </p:cNvSpPr>
          <p:nvPr>
            <p:ph type="title"/>
          </p:nvPr>
        </p:nvSpPr>
        <p:spPr/>
        <p:txBody>
          <a:bodyPr/>
          <a:lstStyle/>
          <a:p>
            <a:r>
              <a:rPr lang="en-US" dirty="0">
                <a:solidFill>
                  <a:schemeClr val="accent1"/>
                </a:solidFill>
              </a:rPr>
              <a:t>Bespoke Data Set Creation</a:t>
            </a:r>
          </a:p>
        </p:txBody>
      </p:sp>
      <p:sp>
        <p:nvSpPr>
          <p:cNvPr id="4" name="Slide Number Placeholder 3">
            <a:extLst>
              <a:ext uri="{FF2B5EF4-FFF2-40B4-BE49-F238E27FC236}">
                <a16:creationId xmlns:a16="http://schemas.microsoft.com/office/drawing/2014/main" id="{BDCC4C06-0742-4323-81C5-217411E46F9A}"/>
              </a:ext>
            </a:extLst>
          </p:cNvPr>
          <p:cNvSpPr>
            <a:spLocks noGrp="1"/>
          </p:cNvSpPr>
          <p:nvPr>
            <p:ph type="sldNum" sz="quarter" idx="12"/>
          </p:nvPr>
        </p:nvSpPr>
        <p:spPr/>
        <p:txBody>
          <a:bodyPr/>
          <a:lstStyle/>
          <a:p>
            <a:fld id="{9EC71654-96A5-4280-94F3-931C61A9F92C}" type="slidenum">
              <a:rPr lang="en-US" noProof="0" smtClean="0"/>
              <a:pPr/>
              <a:t>18</a:t>
            </a:fld>
            <a:endParaRPr lang="en-US" noProof="0" dirty="0"/>
          </a:p>
        </p:txBody>
      </p:sp>
      <p:sp>
        <p:nvSpPr>
          <p:cNvPr id="7" name="TextBox 6">
            <a:extLst>
              <a:ext uri="{FF2B5EF4-FFF2-40B4-BE49-F238E27FC236}">
                <a16:creationId xmlns:a16="http://schemas.microsoft.com/office/drawing/2014/main" id="{43575DDB-EBE4-446D-9FB9-1E6C5958CF9C}"/>
              </a:ext>
            </a:extLst>
          </p:cNvPr>
          <p:cNvSpPr txBox="1"/>
          <p:nvPr/>
        </p:nvSpPr>
        <p:spPr>
          <a:xfrm>
            <a:off x="535709" y="1514764"/>
            <a:ext cx="10547927" cy="4524315"/>
          </a:xfrm>
          <a:prstGeom prst="rect">
            <a:avLst/>
          </a:prstGeom>
          <a:noFill/>
        </p:spPr>
        <p:txBody>
          <a:bodyPr wrap="square" rtlCol="0">
            <a:spAutoFit/>
          </a:bodyPr>
          <a:lstStyle/>
          <a:p>
            <a:r>
              <a:rPr lang="en-US" dirty="0"/>
              <a:t>We will be creating our own data sets for modeling. Up until recently it was rather difficult and expensive to obtain consistent futures data across exchanges in frequently updated manner.   However, certain new platforms make acquiring this data possible.</a:t>
            </a:r>
          </a:p>
          <a:p>
            <a:endParaRPr lang="en-US" dirty="0"/>
          </a:p>
          <a:p>
            <a:r>
              <a:rPr lang="en-US" dirty="0"/>
              <a:t>Data stitching and munging still needs to occur to make the data relevant for modeling purposes.  Our data is downloaded and manipulated with the final version stored in a data warehouse.</a:t>
            </a:r>
          </a:p>
          <a:p>
            <a:endParaRPr lang="en-US" dirty="0"/>
          </a:p>
          <a:p>
            <a:r>
              <a:rPr lang="en-US" dirty="0"/>
              <a:t>They are the following data sets;</a:t>
            </a:r>
          </a:p>
          <a:p>
            <a:pPr marL="342900" indent="-342900">
              <a:buFont typeface="+mj-lt"/>
              <a:buAutoNum type="arabicPeriod"/>
            </a:pPr>
            <a:r>
              <a:rPr lang="en-US" dirty="0"/>
              <a:t>Historical futures contracts for a wide variety of energy related continuous contracts</a:t>
            </a:r>
          </a:p>
          <a:p>
            <a:pPr marL="800100" lvl="1" indent="-342900">
              <a:buFont typeface="Arial" panose="020B0604020202020204" pitchFamily="34" charset="0"/>
              <a:buChar char="•"/>
            </a:pPr>
            <a:r>
              <a:rPr lang="en-US" i="1" dirty="0"/>
              <a:t>The main difficulty with trying to generate a continuous contract from the underlying contracts with varying deliveries is that the contracts do not often trade at the same prices.  This will be explained in greater detail in subsequent slides.</a:t>
            </a:r>
          </a:p>
          <a:p>
            <a:pPr lvl="1"/>
            <a:endParaRPr lang="en-US" i="1" dirty="0"/>
          </a:p>
          <a:p>
            <a:pPr marL="342900" indent="-342900">
              <a:buFont typeface="+mj-lt"/>
              <a:buAutoNum type="arabicPeriod"/>
            </a:pPr>
            <a:r>
              <a:rPr lang="en-US" dirty="0"/>
              <a:t>Weekly Department of Energy(EIA) reports summarizing the storage of products and refinery outputs.</a:t>
            </a:r>
          </a:p>
          <a:p>
            <a:pPr marL="342900" indent="-342900">
              <a:buFont typeface="+mj-lt"/>
              <a:buAutoNum type="arabicPeriod"/>
            </a:pPr>
            <a:endParaRPr lang="en-US" dirty="0"/>
          </a:p>
          <a:p>
            <a:pPr marL="342900" indent="-342900">
              <a:buFont typeface="+mj-lt"/>
              <a:buAutoNum type="arabicPeriod"/>
            </a:pPr>
            <a:r>
              <a:rPr lang="en-US" dirty="0"/>
              <a:t>Global Indexes</a:t>
            </a:r>
          </a:p>
        </p:txBody>
      </p:sp>
    </p:spTree>
    <p:extLst>
      <p:ext uri="{BB962C8B-B14F-4D97-AF65-F5344CB8AC3E}">
        <p14:creationId xmlns:p14="http://schemas.microsoft.com/office/powerpoint/2010/main" val="212602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5F8FF-FE5C-4C27-B43C-4597A5973CC8}"/>
              </a:ext>
            </a:extLst>
          </p:cNvPr>
          <p:cNvSpPr>
            <a:spLocks noGrp="1"/>
          </p:cNvSpPr>
          <p:nvPr>
            <p:ph type="title"/>
          </p:nvPr>
        </p:nvSpPr>
        <p:spPr/>
        <p:txBody>
          <a:bodyPr/>
          <a:lstStyle/>
          <a:p>
            <a:r>
              <a:rPr lang="en-US" sz="2800" dirty="0">
                <a:solidFill>
                  <a:schemeClr val="accent1"/>
                </a:solidFill>
              </a:rPr>
              <a:t>Forming a Continuous futures contract</a:t>
            </a:r>
          </a:p>
        </p:txBody>
      </p:sp>
      <p:sp>
        <p:nvSpPr>
          <p:cNvPr id="3" name="Slide Number Placeholder 2">
            <a:extLst>
              <a:ext uri="{FF2B5EF4-FFF2-40B4-BE49-F238E27FC236}">
                <a16:creationId xmlns:a16="http://schemas.microsoft.com/office/drawing/2014/main" id="{9500AA34-0374-405E-A9DA-8EDF5A38C7E8}"/>
              </a:ext>
            </a:extLst>
          </p:cNvPr>
          <p:cNvSpPr>
            <a:spLocks noGrp="1"/>
          </p:cNvSpPr>
          <p:nvPr>
            <p:ph type="sldNum" sz="quarter" idx="12"/>
          </p:nvPr>
        </p:nvSpPr>
        <p:spPr/>
        <p:txBody>
          <a:bodyPr/>
          <a:lstStyle/>
          <a:p>
            <a:fld id="{9EC71654-96A5-4280-94F3-931C61A9F92C}" type="slidenum">
              <a:rPr lang="en-US" noProof="0" smtClean="0"/>
              <a:pPr/>
              <a:t>19</a:t>
            </a:fld>
            <a:endParaRPr lang="en-US" noProof="0" dirty="0"/>
          </a:p>
        </p:txBody>
      </p:sp>
      <p:sp>
        <p:nvSpPr>
          <p:cNvPr id="4" name="TextBox 3">
            <a:extLst>
              <a:ext uri="{FF2B5EF4-FFF2-40B4-BE49-F238E27FC236}">
                <a16:creationId xmlns:a16="http://schemas.microsoft.com/office/drawing/2014/main" id="{5DEC7C95-692A-478F-86EB-CD5406F70F8F}"/>
              </a:ext>
            </a:extLst>
          </p:cNvPr>
          <p:cNvSpPr txBox="1"/>
          <p:nvPr/>
        </p:nvSpPr>
        <p:spPr>
          <a:xfrm>
            <a:off x="330690" y="1297354"/>
            <a:ext cx="7703525" cy="1477328"/>
          </a:xfrm>
          <a:prstGeom prst="rect">
            <a:avLst/>
          </a:prstGeom>
          <a:noFill/>
        </p:spPr>
        <p:txBody>
          <a:bodyPr wrap="square" rtlCol="0">
            <a:spAutoFit/>
          </a:bodyPr>
          <a:lstStyle/>
          <a:p>
            <a:r>
              <a:rPr lang="en-US" dirty="0"/>
              <a:t>The main difficulty with trying to generate a continuous contract from the underlying contracts with varying deliveries is that the contracts do not often trade at the same prices. Thus, situations arise where they do not provide a smooth splice from one to the next. This is due to contango and backwardation effects. </a:t>
            </a:r>
          </a:p>
        </p:txBody>
      </p:sp>
      <p:pic>
        <p:nvPicPr>
          <p:cNvPr id="1026" name="Picture 2">
            <a:extLst>
              <a:ext uri="{FF2B5EF4-FFF2-40B4-BE49-F238E27FC236}">
                <a16:creationId xmlns:a16="http://schemas.microsoft.com/office/drawing/2014/main" id="{A2906B32-7042-4ED7-8D91-127A618C9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1" y="10214"/>
            <a:ext cx="3823272" cy="29127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2F3D571-47DA-4944-8267-0B08C2DFA5CA}"/>
              </a:ext>
            </a:extLst>
          </p:cNvPr>
          <p:cNvPicPr>
            <a:picLocks noChangeAspect="1"/>
          </p:cNvPicPr>
          <p:nvPr/>
        </p:nvPicPr>
        <p:blipFill>
          <a:blip r:embed="rId3"/>
          <a:stretch>
            <a:fillRect/>
          </a:stretch>
        </p:blipFill>
        <p:spPr>
          <a:xfrm>
            <a:off x="586276" y="3429000"/>
            <a:ext cx="10401300" cy="2657475"/>
          </a:xfrm>
          <a:prstGeom prst="rect">
            <a:avLst/>
          </a:prstGeom>
        </p:spPr>
      </p:pic>
      <p:sp>
        <p:nvSpPr>
          <p:cNvPr id="6" name="TextBox 5">
            <a:extLst>
              <a:ext uri="{FF2B5EF4-FFF2-40B4-BE49-F238E27FC236}">
                <a16:creationId xmlns:a16="http://schemas.microsoft.com/office/drawing/2014/main" id="{5594805A-26B2-4FF3-98A9-98D6406A6A32}"/>
              </a:ext>
            </a:extLst>
          </p:cNvPr>
          <p:cNvSpPr txBox="1"/>
          <p:nvPr/>
        </p:nvSpPr>
        <p:spPr>
          <a:xfrm>
            <a:off x="937846" y="3053351"/>
            <a:ext cx="8448431" cy="369332"/>
          </a:xfrm>
          <a:prstGeom prst="rect">
            <a:avLst/>
          </a:prstGeom>
          <a:noFill/>
        </p:spPr>
        <p:txBody>
          <a:bodyPr wrap="square" rtlCol="0">
            <a:spAutoFit/>
          </a:bodyPr>
          <a:lstStyle/>
          <a:p>
            <a:r>
              <a:rPr lang="en-US" dirty="0"/>
              <a:t>Here is another view of a March delivery contract rolling over to April – Price versus Time</a:t>
            </a:r>
          </a:p>
        </p:txBody>
      </p:sp>
    </p:spTree>
    <p:extLst>
      <p:ext uri="{BB962C8B-B14F-4D97-AF65-F5344CB8AC3E}">
        <p14:creationId xmlns:p14="http://schemas.microsoft.com/office/powerpoint/2010/main" val="320856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7FFC6D-554C-490D-B109-FDE108FF8157}"/>
              </a:ext>
            </a:extLst>
          </p:cNvPr>
          <p:cNvSpPr>
            <a:spLocks noGrp="1"/>
          </p:cNvSpPr>
          <p:nvPr>
            <p:ph type="title"/>
          </p:nvPr>
        </p:nvSpPr>
        <p:spPr>
          <a:xfrm>
            <a:off x="515938" y="499595"/>
            <a:ext cx="4937211" cy="1022451"/>
          </a:xfrm>
        </p:spPr>
        <p:txBody>
          <a:bodyPr/>
          <a:lstStyle/>
          <a:p>
            <a:r>
              <a:rPr lang="en-US" dirty="0">
                <a:solidFill>
                  <a:schemeClr val="bg2"/>
                </a:solidFill>
              </a:rPr>
              <a:t>Contents</a:t>
            </a:r>
          </a:p>
        </p:txBody>
      </p:sp>
      <p:sp>
        <p:nvSpPr>
          <p:cNvPr id="6" name="Content Placeholder 5">
            <a:extLst>
              <a:ext uri="{FF2B5EF4-FFF2-40B4-BE49-F238E27FC236}">
                <a16:creationId xmlns:a16="http://schemas.microsoft.com/office/drawing/2014/main" id="{757A61D0-2687-434B-90AD-2FA440A24B8F}"/>
              </a:ext>
            </a:extLst>
          </p:cNvPr>
          <p:cNvSpPr>
            <a:spLocks noGrp="1"/>
          </p:cNvSpPr>
          <p:nvPr>
            <p:ph idx="1"/>
          </p:nvPr>
        </p:nvSpPr>
        <p:spPr>
          <a:xfrm>
            <a:off x="513875" y="1522046"/>
            <a:ext cx="4439125" cy="4276774"/>
          </a:xfrm>
        </p:spPr>
        <p:txBody>
          <a:bodyPr/>
          <a:lstStyle/>
          <a:p>
            <a:r>
              <a:rPr lang="en-US" dirty="0">
                <a:solidFill>
                  <a:schemeClr val="bg1"/>
                </a:solidFill>
              </a:rPr>
              <a:t>Executive Summary</a:t>
            </a:r>
          </a:p>
          <a:p>
            <a:r>
              <a:rPr lang="en-US" dirty="0">
                <a:solidFill>
                  <a:schemeClr val="bg1"/>
                </a:solidFill>
              </a:rPr>
              <a:t>Introduction &amp; Goals</a:t>
            </a:r>
          </a:p>
          <a:p>
            <a:r>
              <a:rPr lang="en-US" dirty="0">
                <a:solidFill>
                  <a:schemeClr val="bg1"/>
                </a:solidFill>
              </a:rPr>
              <a:t>Preparation / Tools</a:t>
            </a:r>
          </a:p>
          <a:p>
            <a:r>
              <a:rPr lang="en-US" dirty="0">
                <a:solidFill>
                  <a:schemeClr val="bg1"/>
                </a:solidFill>
              </a:rPr>
              <a:t>Analysis and Understanding</a:t>
            </a:r>
          </a:p>
          <a:p>
            <a:r>
              <a:rPr lang="en-US" dirty="0">
                <a:solidFill>
                  <a:schemeClr val="bg1"/>
                </a:solidFill>
              </a:rPr>
              <a:t>Modeling Overview</a:t>
            </a:r>
          </a:p>
          <a:p>
            <a:r>
              <a:rPr lang="en-US" dirty="0">
                <a:solidFill>
                  <a:schemeClr val="bg1"/>
                </a:solidFill>
              </a:rPr>
              <a:t>Strategy Results</a:t>
            </a:r>
          </a:p>
          <a:p>
            <a:r>
              <a:rPr lang="en-US" dirty="0">
                <a:solidFill>
                  <a:schemeClr val="bg1"/>
                </a:solidFill>
              </a:rPr>
              <a:t>Interactive Dashboard</a:t>
            </a:r>
          </a:p>
          <a:p>
            <a:r>
              <a:rPr lang="en-US" dirty="0">
                <a:solidFill>
                  <a:schemeClr val="bg1"/>
                </a:solidFill>
              </a:rPr>
              <a:t>Project Schedule</a:t>
            </a:r>
          </a:p>
        </p:txBody>
      </p:sp>
      <p:pic>
        <p:nvPicPr>
          <p:cNvPr id="9" name="Picture Placeholder 8">
            <a:extLst>
              <a:ext uri="{FF2B5EF4-FFF2-40B4-BE49-F238E27FC236}">
                <a16:creationId xmlns:a16="http://schemas.microsoft.com/office/drawing/2014/main" id="{A1E4E91B-DCFF-4FD3-A2D0-E506A9DC0F25}"/>
              </a:ext>
            </a:extLst>
          </p:cNvPr>
          <p:cNvPicPr>
            <a:picLocks noGrp="1" noChangeAspect="1"/>
          </p:cNvPicPr>
          <p:nvPr>
            <p:ph type="pic" sz="quarter" idx="13"/>
          </p:nvPr>
        </p:nvPicPr>
        <p:blipFill>
          <a:blip r:embed="rId2"/>
          <a:srcRect l="16667" r="16667"/>
          <a:stretch>
            <a:fillRect/>
          </a:stretch>
        </p:blipFill>
        <p:spPr/>
      </p:pic>
    </p:spTree>
    <p:extLst>
      <p:ext uri="{BB962C8B-B14F-4D97-AF65-F5344CB8AC3E}">
        <p14:creationId xmlns:p14="http://schemas.microsoft.com/office/powerpoint/2010/main" val="346552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0E5D7-9963-45E7-80C7-3AB39070361A}"/>
              </a:ext>
            </a:extLst>
          </p:cNvPr>
          <p:cNvSpPr>
            <a:spLocks noGrp="1"/>
          </p:cNvSpPr>
          <p:nvPr>
            <p:ph type="title"/>
          </p:nvPr>
        </p:nvSpPr>
        <p:spPr/>
        <p:txBody>
          <a:bodyPr/>
          <a:lstStyle/>
          <a:p>
            <a:r>
              <a:rPr lang="en-US" sz="2800" dirty="0">
                <a:solidFill>
                  <a:schemeClr val="accent1"/>
                </a:solidFill>
              </a:rPr>
              <a:t>Forming a Continuous futures contract(Continued)</a:t>
            </a:r>
          </a:p>
        </p:txBody>
      </p:sp>
      <p:sp>
        <p:nvSpPr>
          <p:cNvPr id="3" name="Slide Number Placeholder 2">
            <a:extLst>
              <a:ext uri="{FF2B5EF4-FFF2-40B4-BE49-F238E27FC236}">
                <a16:creationId xmlns:a16="http://schemas.microsoft.com/office/drawing/2014/main" id="{586DC153-926B-4030-AB92-7C55164259E1}"/>
              </a:ext>
            </a:extLst>
          </p:cNvPr>
          <p:cNvSpPr>
            <a:spLocks noGrp="1"/>
          </p:cNvSpPr>
          <p:nvPr>
            <p:ph type="sldNum" sz="quarter" idx="12"/>
          </p:nvPr>
        </p:nvSpPr>
        <p:spPr/>
        <p:txBody>
          <a:bodyPr/>
          <a:lstStyle/>
          <a:p>
            <a:fld id="{9EC71654-96A5-4280-94F3-931C61A9F92C}" type="slidenum">
              <a:rPr lang="en-US" noProof="0" smtClean="0"/>
              <a:pPr/>
              <a:t>20</a:t>
            </a:fld>
            <a:endParaRPr lang="en-US" noProof="0" dirty="0"/>
          </a:p>
        </p:txBody>
      </p:sp>
      <p:pic>
        <p:nvPicPr>
          <p:cNvPr id="4" name="Picture 3">
            <a:extLst>
              <a:ext uri="{FF2B5EF4-FFF2-40B4-BE49-F238E27FC236}">
                <a16:creationId xmlns:a16="http://schemas.microsoft.com/office/drawing/2014/main" id="{F1465C99-058F-4688-821C-C1438D681254}"/>
              </a:ext>
            </a:extLst>
          </p:cNvPr>
          <p:cNvPicPr>
            <a:picLocks noChangeAspect="1"/>
          </p:cNvPicPr>
          <p:nvPr/>
        </p:nvPicPr>
        <p:blipFill>
          <a:blip r:embed="rId2"/>
          <a:stretch>
            <a:fillRect/>
          </a:stretch>
        </p:blipFill>
        <p:spPr>
          <a:xfrm>
            <a:off x="625230" y="1166957"/>
            <a:ext cx="8662133" cy="2297627"/>
          </a:xfrm>
          <a:prstGeom prst="rect">
            <a:avLst/>
          </a:prstGeom>
        </p:spPr>
      </p:pic>
      <p:pic>
        <p:nvPicPr>
          <p:cNvPr id="5" name="Picture 4">
            <a:extLst>
              <a:ext uri="{FF2B5EF4-FFF2-40B4-BE49-F238E27FC236}">
                <a16:creationId xmlns:a16="http://schemas.microsoft.com/office/drawing/2014/main" id="{3C92B397-2B21-487A-8A64-0FB69800FD04}"/>
              </a:ext>
            </a:extLst>
          </p:cNvPr>
          <p:cNvPicPr>
            <a:picLocks noChangeAspect="1"/>
          </p:cNvPicPr>
          <p:nvPr/>
        </p:nvPicPr>
        <p:blipFill>
          <a:blip r:embed="rId3"/>
          <a:stretch>
            <a:fillRect/>
          </a:stretch>
        </p:blipFill>
        <p:spPr>
          <a:xfrm>
            <a:off x="679938" y="3565027"/>
            <a:ext cx="6824023" cy="2126016"/>
          </a:xfrm>
          <a:prstGeom prst="rect">
            <a:avLst/>
          </a:prstGeom>
        </p:spPr>
      </p:pic>
      <p:sp>
        <p:nvSpPr>
          <p:cNvPr id="6" name="TextBox 5">
            <a:extLst>
              <a:ext uri="{FF2B5EF4-FFF2-40B4-BE49-F238E27FC236}">
                <a16:creationId xmlns:a16="http://schemas.microsoft.com/office/drawing/2014/main" id="{710D6955-261A-4C78-9DC9-960A0538FD91}"/>
              </a:ext>
            </a:extLst>
          </p:cNvPr>
          <p:cNvSpPr txBox="1"/>
          <p:nvPr/>
        </p:nvSpPr>
        <p:spPr>
          <a:xfrm>
            <a:off x="6033477" y="1969477"/>
            <a:ext cx="5924061" cy="307777"/>
          </a:xfrm>
          <a:prstGeom prst="rect">
            <a:avLst/>
          </a:prstGeom>
          <a:noFill/>
        </p:spPr>
        <p:txBody>
          <a:bodyPr wrap="square" rtlCol="0">
            <a:spAutoFit/>
          </a:bodyPr>
          <a:lstStyle/>
          <a:p>
            <a:r>
              <a:rPr lang="en-US" sz="1400" dirty="0"/>
              <a:t>This is the easiest to understand, Back/Forward Adjustment</a:t>
            </a:r>
          </a:p>
        </p:txBody>
      </p:sp>
      <p:sp>
        <p:nvSpPr>
          <p:cNvPr id="7" name="TextBox 6">
            <a:extLst>
              <a:ext uri="{FF2B5EF4-FFF2-40B4-BE49-F238E27FC236}">
                <a16:creationId xmlns:a16="http://schemas.microsoft.com/office/drawing/2014/main" id="{BE60EABC-0B09-45FF-8037-CF1DA66F6FE5}"/>
              </a:ext>
            </a:extLst>
          </p:cNvPr>
          <p:cNvSpPr txBox="1"/>
          <p:nvPr/>
        </p:nvSpPr>
        <p:spPr>
          <a:xfrm>
            <a:off x="7659077" y="3556000"/>
            <a:ext cx="4360985" cy="1600438"/>
          </a:xfrm>
          <a:prstGeom prst="rect">
            <a:avLst/>
          </a:prstGeom>
          <a:noFill/>
        </p:spPr>
        <p:txBody>
          <a:bodyPr wrap="square" rtlCol="0">
            <a:spAutoFit/>
          </a:bodyPr>
          <a:lstStyle/>
          <a:p>
            <a:r>
              <a:rPr lang="en-US" sz="1400" dirty="0"/>
              <a:t>The key problem with these methods includes the introduction of a trend bias, which will introduce a large drift to the prices. This can lead to negative data for sufficiently historical contracts. In addition there is a loss of the </a:t>
            </a:r>
            <a:r>
              <a:rPr lang="en-US" sz="1400" i="1" dirty="0"/>
              <a:t>relative</a:t>
            </a:r>
            <a:r>
              <a:rPr lang="en-US" sz="1400" dirty="0"/>
              <a:t> price differences due to an absolute shift in values. This means that returns are complicated to calculate (or just plain incorrect).</a:t>
            </a:r>
          </a:p>
        </p:txBody>
      </p:sp>
    </p:spTree>
    <p:extLst>
      <p:ext uri="{BB962C8B-B14F-4D97-AF65-F5344CB8AC3E}">
        <p14:creationId xmlns:p14="http://schemas.microsoft.com/office/powerpoint/2010/main" val="3844600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A6BC0-2154-481B-B5FB-4417343B3FCF}"/>
              </a:ext>
            </a:extLst>
          </p:cNvPr>
          <p:cNvSpPr>
            <a:spLocks noGrp="1"/>
          </p:cNvSpPr>
          <p:nvPr>
            <p:ph type="title"/>
          </p:nvPr>
        </p:nvSpPr>
        <p:spPr/>
        <p:txBody>
          <a:bodyPr/>
          <a:lstStyle/>
          <a:p>
            <a:r>
              <a:rPr lang="en-US" sz="2800" dirty="0">
                <a:solidFill>
                  <a:schemeClr val="accent1"/>
                </a:solidFill>
              </a:rPr>
              <a:t>Forming a Continuous futures contract(Continued)</a:t>
            </a:r>
          </a:p>
        </p:txBody>
      </p:sp>
      <p:sp>
        <p:nvSpPr>
          <p:cNvPr id="3" name="Slide Number Placeholder 2">
            <a:extLst>
              <a:ext uri="{FF2B5EF4-FFF2-40B4-BE49-F238E27FC236}">
                <a16:creationId xmlns:a16="http://schemas.microsoft.com/office/drawing/2014/main" id="{48960CBC-A3F9-46F7-815B-C01EEE135A55}"/>
              </a:ext>
            </a:extLst>
          </p:cNvPr>
          <p:cNvSpPr>
            <a:spLocks noGrp="1"/>
          </p:cNvSpPr>
          <p:nvPr>
            <p:ph type="sldNum" sz="quarter" idx="12"/>
          </p:nvPr>
        </p:nvSpPr>
        <p:spPr/>
        <p:txBody>
          <a:bodyPr/>
          <a:lstStyle/>
          <a:p>
            <a:fld id="{9EC71654-96A5-4280-94F3-931C61A9F92C}" type="slidenum">
              <a:rPr lang="en-US" noProof="0" smtClean="0"/>
              <a:pPr/>
              <a:t>21</a:t>
            </a:fld>
            <a:endParaRPr lang="en-US" noProof="0" dirty="0"/>
          </a:p>
        </p:txBody>
      </p:sp>
      <p:pic>
        <p:nvPicPr>
          <p:cNvPr id="2050" name="Picture 2">
            <a:extLst>
              <a:ext uri="{FF2B5EF4-FFF2-40B4-BE49-F238E27FC236}">
                <a16:creationId xmlns:a16="http://schemas.microsoft.com/office/drawing/2014/main" id="{0EDDC2A4-44AE-45B7-ABD5-0A33949F5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55" y="1377185"/>
            <a:ext cx="7699253" cy="41036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5009C0-3986-45F8-8F3D-78729A4E8CB1}"/>
              </a:ext>
            </a:extLst>
          </p:cNvPr>
          <p:cNvSpPr txBox="1"/>
          <p:nvPr/>
        </p:nvSpPr>
        <p:spPr>
          <a:xfrm>
            <a:off x="2813538" y="1641232"/>
            <a:ext cx="8745416" cy="923330"/>
          </a:xfrm>
          <a:prstGeom prst="rect">
            <a:avLst/>
          </a:prstGeom>
          <a:noFill/>
        </p:spPr>
        <p:txBody>
          <a:bodyPr wrap="square" rtlCol="0">
            <a:spAutoFit/>
          </a:bodyPr>
          <a:lstStyle/>
          <a:p>
            <a:r>
              <a:rPr lang="en-US" dirty="0"/>
              <a:t>The gasoline contract adds another wrinkle to the creation of a continuous contract.  There are two blends, one summer(April-September) and the other winter(October – March) which differ in price because of production costs.</a:t>
            </a:r>
          </a:p>
        </p:txBody>
      </p:sp>
      <p:sp>
        <p:nvSpPr>
          <p:cNvPr id="5" name="TextBox 4">
            <a:extLst>
              <a:ext uri="{FF2B5EF4-FFF2-40B4-BE49-F238E27FC236}">
                <a16:creationId xmlns:a16="http://schemas.microsoft.com/office/drawing/2014/main" id="{E52D88C1-42BE-47E3-A5D3-A6AA5766B91B}"/>
              </a:ext>
            </a:extLst>
          </p:cNvPr>
          <p:cNvSpPr txBox="1"/>
          <p:nvPr/>
        </p:nvSpPr>
        <p:spPr>
          <a:xfrm>
            <a:off x="5071049" y="4794913"/>
            <a:ext cx="6439877" cy="1754326"/>
          </a:xfrm>
          <a:prstGeom prst="rect">
            <a:avLst/>
          </a:prstGeom>
          <a:solidFill>
            <a:schemeClr val="bg1"/>
          </a:solidFill>
        </p:spPr>
        <p:txBody>
          <a:bodyPr wrap="square" rtlCol="0">
            <a:spAutoFit/>
          </a:bodyPr>
          <a:lstStyle/>
          <a:p>
            <a:r>
              <a:rPr lang="en-US" dirty="0"/>
              <a:t>We will be using the Perpetual Series approach to create a continuous contract of successive contracts by taking a linearly weighted proportion of each contract over a change in open trading interest to ensure a smoother transition between each. We will concentrate on implementing the perpetual series method as this is most appropriate for backtesting. </a:t>
            </a:r>
          </a:p>
        </p:txBody>
      </p:sp>
    </p:spTree>
    <p:extLst>
      <p:ext uri="{BB962C8B-B14F-4D97-AF65-F5344CB8AC3E}">
        <p14:creationId xmlns:p14="http://schemas.microsoft.com/office/powerpoint/2010/main" val="198854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C32F80-38B0-42F1-8909-32FED016E557}"/>
              </a:ext>
            </a:extLst>
          </p:cNvPr>
          <p:cNvSpPr>
            <a:spLocks noGrp="1"/>
          </p:cNvSpPr>
          <p:nvPr>
            <p:ph type="sldNum" sz="quarter" idx="12"/>
          </p:nvPr>
        </p:nvSpPr>
        <p:spPr/>
        <p:txBody>
          <a:bodyPr/>
          <a:lstStyle/>
          <a:p>
            <a:fld id="{9EC71654-96A5-4280-94F3-931C61A9F92C}" type="slidenum">
              <a:rPr lang="en-US" noProof="0" smtClean="0"/>
              <a:pPr/>
              <a:t>22</a:t>
            </a:fld>
            <a:endParaRPr lang="en-US" noProof="0" dirty="0"/>
          </a:p>
        </p:txBody>
      </p:sp>
      <p:pic>
        <p:nvPicPr>
          <p:cNvPr id="9" name="Content Placeholder 8">
            <a:extLst>
              <a:ext uri="{FF2B5EF4-FFF2-40B4-BE49-F238E27FC236}">
                <a16:creationId xmlns:a16="http://schemas.microsoft.com/office/drawing/2014/main" id="{84B1469D-D644-4994-8085-92009B752EBC}"/>
              </a:ext>
            </a:extLst>
          </p:cNvPr>
          <p:cNvPicPr>
            <a:picLocks noGrp="1" noChangeAspect="1"/>
          </p:cNvPicPr>
          <p:nvPr>
            <p:ph idx="1"/>
          </p:nvPr>
        </p:nvPicPr>
        <p:blipFill>
          <a:blip r:embed="rId2"/>
          <a:stretch>
            <a:fillRect/>
          </a:stretch>
        </p:blipFill>
        <p:spPr>
          <a:xfrm>
            <a:off x="1303857" y="1509741"/>
            <a:ext cx="5271915" cy="4351338"/>
          </a:xfrm>
        </p:spPr>
      </p:pic>
      <p:sp>
        <p:nvSpPr>
          <p:cNvPr id="6" name="Title 5">
            <a:extLst>
              <a:ext uri="{FF2B5EF4-FFF2-40B4-BE49-F238E27FC236}">
                <a16:creationId xmlns:a16="http://schemas.microsoft.com/office/drawing/2014/main" id="{BAF125E3-7C37-4B5A-A56E-6186B404472F}"/>
              </a:ext>
            </a:extLst>
          </p:cNvPr>
          <p:cNvSpPr>
            <a:spLocks noGrp="1"/>
          </p:cNvSpPr>
          <p:nvPr>
            <p:ph type="title"/>
          </p:nvPr>
        </p:nvSpPr>
        <p:spPr>
          <a:xfrm>
            <a:off x="1394460" y="246620"/>
            <a:ext cx="10272078" cy="923329"/>
          </a:xfrm>
        </p:spPr>
        <p:txBody>
          <a:bodyPr/>
          <a:lstStyle/>
          <a:p>
            <a:r>
              <a:rPr lang="en-US" dirty="0">
                <a:solidFill>
                  <a:schemeClr val="accent1"/>
                </a:solidFill>
              </a:rPr>
              <a:t>Department of energy weekly report data</a:t>
            </a:r>
          </a:p>
        </p:txBody>
      </p:sp>
      <p:sp>
        <p:nvSpPr>
          <p:cNvPr id="10" name="TextBox 9">
            <a:extLst>
              <a:ext uri="{FF2B5EF4-FFF2-40B4-BE49-F238E27FC236}">
                <a16:creationId xmlns:a16="http://schemas.microsoft.com/office/drawing/2014/main" id="{97E6207D-F034-43ED-B0FF-6CB57C845393}"/>
              </a:ext>
            </a:extLst>
          </p:cNvPr>
          <p:cNvSpPr txBox="1"/>
          <p:nvPr/>
        </p:nvSpPr>
        <p:spPr>
          <a:xfrm>
            <a:off x="6949440" y="3873731"/>
            <a:ext cx="4588625" cy="923330"/>
          </a:xfrm>
          <a:prstGeom prst="rect">
            <a:avLst/>
          </a:prstGeom>
          <a:noFill/>
        </p:spPr>
        <p:txBody>
          <a:bodyPr wrap="square" rtlCol="0">
            <a:spAutoFit/>
          </a:bodyPr>
          <a:lstStyle/>
          <a:p>
            <a:r>
              <a:rPr lang="en-US" dirty="0"/>
              <a:t>Downloaded and stitched together weekly petroleum data from EIA website into usable format for modeling.</a:t>
            </a:r>
          </a:p>
        </p:txBody>
      </p:sp>
    </p:spTree>
    <p:extLst>
      <p:ext uri="{BB962C8B-B14F-4D97-AF65-F5344CB8AC3E}">
        <p14:creationId xmlns:p14="http://schemas.microsoft.com/office/powerpoint/2010/main" val="1253861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F15AE8-E663-4FD4-A7E3-5A5DACA2F95B}"/>
              </a:ext>
            </a:extLst>
          </p:cNvPr>
          <p:cNvSpPr>
            <a:spLocks noGrp="1"/>
          </p:cNvSpPr>
          <p:nvPr>
            <p:ph type="sldNum" sz="quarter" idx="12"/>
          </p:nvPr>
        </p:nvSpPr>
        <p:spPr/>
        <p:txBody>
          <a:bodyPr/>
          <a:lstStyle/>
          <a:p>
            <a:fld id="{9EC71654-96A5-4280-94F3-931C61A9F92C}" type="slidenum">
              <a:rPr lang="en-US" noProof="0" smtClean="0"/>
              <a:pPr/>
              <a:t>23</a:t>
            </a:fld>
            <a:endParaRPr lang="en-US" noProof="0" dirty="0"/>
          </a:p>
        </p:txBody>
      </p:sp>
      <p:pic>
        <p:nvPicPr>
          <p:cNvPr id="6" name="Content Placeholder 5">
            <a:extLst>
              <a:ext uri="{FF2B5EF4-FFF2-40B4-BE49-F238E27FC236}">
                <a16:creationId xmlns:a16="http://schemas.microsoft.com/office/drawing/2014/main" id="{ED47D5C3-646C-4733-B56D-F8699948C5D3}"/>
              </a:ext>
            </a:extLst>
          </p:cNvPr>
          <p:cNvPicPr>
            <a:picLocks noGrp="1" noChangeAspect="1"/>
          </p:cNvPicPr>
          <p:nvPr>
            <p:ph idx="1"/>
          </p:nvPr>
        </p:nvPicPr>
        <p:blipFill>
          <a:blip r:embed="rId2"/>
          <a:stretch>
            <a:fillRect/>
          </a:stretch>
        </p:blipFill>
        <p:spPr>
          <a:xfrm>
            <a:off x="851749" y="1363807"/>
            <a:ext cx="4366796" cy="4817096"/>
          </a:xfrm>
        </p:spPr>
      </p:pic>
      <p:sp>
        <p:nvSpPr>
          <p:cNvPr id="4" name="Title 3">
            <a:extLst>
              <a:ext uri="{FF2B5EF4-FFF2-40B4-BE49-F238E27FC236}">
                <a16:creationId xmlns:a16="http://schemas.microsoft.com/office/drawing/2014/main" id="{D57B67F0-E76B-4928-95D7-77D4099978AA}"/>
              </a:ext>
            </a:extLst>
          </p:cNvPr>
          <p:cNvSpPr>
            <a:spLocks noGrp="1"/>
          </p:cNvSpPr>
          <p:nvPr>
            <p:ph type="title"/>
          </p:nvPr>
        </p:nvSpPr>
        <p:spPr>
          <a:xfrm>
            <a:off x="851749" y="246620"/>
            <a:ext cx="10511948" cy="708001"/>
          </a:xfrm>
        </p:spPr>
        <p:txBody>
          <a:bodyPr/>
          <a:lstStyle/>
          <a:p>
            <a:r>
              <a:rPr lang="en-US" sz="2000" dirty="0">
                <a:solidFill>
                  <a:schemeClr val="accent1"/>
                </a:solidFill>
              </a:rPr>
              <a:t>Global index-continuous energy future contracts-Feature development</a:t>
            </a:r>
          </a:p>
        </p:txBody>
      </p:sp>
      <p:sp>
        <p:nvSpPr>
          <p:cNvPr id="7" name="TextBox 6">
            <a:extLst>
              <a:ext uri="{FF2B5EF4-FFF2-40B4-BE49-F238E27FC236}">
                <a16:creationId xmlns:a16="http://schemas.microsoft.com/office/drawing/2014/main" id="{B17B4A03-AC05-4810-BFE7-5FDD101F7DD8}"/>
              </a:ext>
            </a:extLst>
          </p:cNvPr>
          <p:cNvSpPr txBox="1"/>
          <p:nvPr/>
        </p:nvSpPr>
        <p:spPr>
          <a:xfrm>
            <a:off x="6904180" y="2666376"/>
            <a:ext cx="5467928" cy="923330"/>
          </a:xfrm>
          <a:prstGeom prst="rect">
            <a:avLst/>
          </a:prstGeom>
          <a:noFill/>
        </p:spPr>
        <p:txBody>
          <a:bodyPr wrap="square" rtlCol="0">
            <a:spAutoFit/>
          </a:bodyPr>
          <a:lstStyle/>
          <a:p>
            <a:r>
              <a:rPr lang="en-US" b="1" dirty="0"/>
              <a:t>A snapshot of a data points that will be fed into our modeling process.  In subsequent slides a data dictionary and feature definition list will be provided</a:t>
            </a:r>
            <a:r>
              <a:rPr lang="en-US" dirty="0"/>
              <a:t>.</a:t>
            </a:r>
          </a:p>
        </p:txBody>
      </p:sp>
      <p:sp>
        <p:nvSpPr>
          <p:cNvPr id="8" name="TextBox 7">
            <a:extLst>
              <a:ext uri="{FF2B5EF4-FFF2-40B4-BE49-F238E27FC236}">
                <a16:creationId xmlns:a16="http://schemas.microsoft.com/office/drawing/2014/main" id="{1BE8D637-108D-4C0A-ACD7-2B52176C4EB2}"/>
              </a:ext>
            </a:extLst>
          </p:cNvPr>
          <p:cNvSpPr txBox="1"/>
          <p:nvPr/>
        </p:nvSpPr>
        <p:spPr>
          <a:xfrm>
            <a:off x="5283199" y="1570182"/>
            <a:ext cx="2927927" cy="369332"/>
          </a:xfrm>
          <a:prstGeom prst="rect">
            <a:avLst/>
          </a:prstGeom>
          <a:noFill/>
        </p:spPr>
        <p:txBody>
          <a:bodyPr wrap="square" rtlCol="0">
            <a:spAutoFit/>
          </a:bodyPr>
          <a:lstStyle/>
          <a:p>
            <a:r>
              <a:rPr lang="en-US" dirty="0"/>
              <a:t>OHLC prices for data point</a:t>
            </a:r>
          </a:p>
        </p:txBody>
      </p:sp>
      <p:sp>
        <p:nvSpPr>
          <p:cNvPr id="9" name="TextBox 8">
            <a:extLst>
              <a:ext uri="{FF2B5EF4-FFF2-40B4-BE49-F238E27FC236}">
                <a16:creationId xmlns:a16="http://schemas.microsoft.com/office/drawing/2014/main" id="{55BDC636-20B2-4907-BD02-00844FB3F5B3}"/>
              </a:ext>
            </a:extLst>
          </p:cNvPr>
          <p:cNvSpPr txBox="1"/>
          <p:nvPr/>
        </p:nvSpPr>
        <p:spPr>
          <a:xfrm>
            <a:off x="5320144" y="3998892"/>
            <a:ext cx="3168073" cy="923330"/>
          </a:xfrm>
          <a:prstGeom prst="rect">
            <a:avLst/>
          </a:prstGeom>
          <a:noFill/>
        </p:spPr>
        <p:txBody>
          <a:bodyPr wrap="square" rtlCol="0">
            <a:spAutoFit/>
          </a:bodyPr>
          <a:lstStyle/>
          <a:p>
            <a:r>
              <a:rPr lang="en-US" dirty="0"/>
              <a:t>Feature development, such as twenty data moving average, Bollinger bands, etc. . </a:t>
            </a:r>
          </a:p>
        </p:txBody>
      </p:sp>
      <p:sp>
        <p:nvSpPr>
          <p:cNvPr id="10" name="TextBox 9">
            <a:extLst>
              <a:ext uri="{FF2B5EF4-FFF2-40B4-BE49-F238E27FC236}">
                <a16:creationId xmlns:a16="http://schemas.microsoft.com/office/drawing/2014/main" id="{66B8C371-9968-4F00-8799-0194D8BE8510}"/>
              </a:ext>
            </a:extLst>
          </p:cNvPr>
          <p:cNvSpPr txBox="1"/>
          <p:nvPr/>
        </p:nvSpPr>
        <p:spPr>
          <a:xfrm>
            <a:off x="5504873" y="5569527"/>
            <a:ext cx="4137891" cy="646331"/>
          </a:xfrm>
          <a:prstGeom prst="rect">
            <a:avLst/>
          </a:prstGeom>
          <a:noFill/>
        </p:spPr>
        <p:txBody>
          <a:bodyPr wrap="square" rtlCol="0">
            <a:spAutoFit/>
          </a:bodyPr>
          <a:lstStyle/>
          <a:p>
            <a:r>
              <a:rPr lang="en-US" dirty="0"/>
              <a:t>Some of the data points stored in the database.</a:t>
            </a:r>
          </a:p>
        </p:txBody>
      </p:sp>
    </p:spTree>
    <p:extLst>
      <p:ext uri="{BB962C8B-B14F-4D97-AF65-F5344CB8AC3E}">
        <p14:creationId xmlns:p14="http://schemas.microsoft.com/office/powerpoint/2010/main" val="231946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8"/>
            <a:ext cx="4896973" cy="1458428"/>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Explore Data Details</a:t>
            </a:r>
          </a:p>
          <a:p>
            <a:r>
              <a:rPr lang="en-US" sz="2800" dirty="0"/>
              <a:t>Feature Development</a:t>
            </a:r>
          </a:p>
          <a:p>
            <a:r>
              <a:rPr lang="en-US" sz="2800" dirty="0"/>
              <a:t>Initial Model Exploration</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3507847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a:xfrm>
            <a:off x="7206118" y="2798169"/>
            <a:ext cx="1923409" cy="2183612"/>
          </a:xfrm>
          <a:prstGeom prst="round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b="1" dirty="0"/>
          </a:p>
          <a:p>
            <a:pPr algn="ctr"/>
            <a:endParaRPr lang="en-US" sz="1200" b="1" dirty="0"/>
          </a:p>
        </p:txBody>
      </p:sp>
      <p:sp>
        <p:nvSpPr>
          <p:cNvPr id="70" name="Rounded Rectangle 69"/>
          <p:cNvSpPr/>
          <p:nvPr/>
        </p:nvSpPr>
        <p:spPr>
          <a:xfrm>
            <a:off x="7053718" y="2645769"/>
            <a:ext cx="1923409" cy="2183612"/>
          </a:xfrm>
          <a:prstGeom prst="round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b="1" dirty="0"/>
          </a:p>
          <a:p>
            <a:pPr algn="ctr"/>
            <a:endParaRPr lang="en-US" sz="1200" b="1" dirty="0"/>
          </a:p>
        </p:txBody>
      </p:sp>
      <p:sp>
        <p:nvSpPr>
          <p:cNvPr id="2" name="Title 1"/>
          <p:cNvSpPr>
            <a:spLocks noGrp="1"/>
          </p:cNvSpPr>
          <p:nvPr>
            <p:ph type="title"/>
          </p:nvPr>
        </p:nvSpPr>
        <p:spPr/>
        <p:txBody>
          <a:bodyPr/>
          <a:lstStyle/>
          <a:p>
            <a:r>
              <a:rPr lang="en-US" dirty="0"/>
              <a:t>Explore Data Details</a:t>
            </a:r>
          </a:p>
        </p:txBody>
      </p:sp>
      <p:sp>
        <p:nvSpPr>
          <p:cNvPr id="3" name="Slide Number Placeholder 2"/>
          <p:cNvSpPr>
            <a:spLocks noGrp="1"/>
          </p:cNvSpPr>
          <p:nvPr>
            <p:ph type="sldNum" sz="quarter" idx="4294967295"/>
          </p:nvPr>
        </p:nvSpPr>
        <p:spPr>
          <a:xfrm>
            <a:off x="11049000" y="6430868"/>
            <a:ext cx="533399" cy="232147"/>
          </a:xfrm>
          <a:prstGeom prst="rect">
            <a:avLst/>
          </a:prstGeom>
        </p:spPr>
        <p:txBody>
          <a:bodyPr/>
          <a:lstStyle/>
          <a:p>
            <a:fld id="{B016F8AB-BCEA-4347-8BA6-BE776009BC89}" type="slidenum">
              <a:rPr lang="uk-UA" smtClean="0">
                <a:solidFill>
                  <a:srgbClr val="FFFFFF">
                    <a:lumMod val="50000"/>
                  </a:srgbClr>
                </a:solidFill>
              </a:rPr>
              <a:pPr/>
              <a:t>25</a:t>
            </a:fld>
            <a:endParaRPr lang="uk-UA" dirty="0">
              <a:solidFill>
                <a:srgbClr val="FFFFFF">
                  <a:lumMod val="50000"/>
                </a:srgbClr>
              </a:solidFill>
            </a:endParaRPr>
          </a:p>
        </p:txBody>
      </p:sp>
      <p:sp>
        <p:nvSpPr>
          <p:cNvPr id="5" name="Rectangle 4"/>
          <p:cNvSpPr/>
          <p:nvPr/>
        </p:nvSpPr>
        <p:spPr bwMode="ltGray">
          <a:xfrm>
            <a:off x="552036" y="2574991"/>
            <a:ext cx="3961859" cy="3687668"/>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90000"/>
              </a:lnSpc>
            </a:pPr>
            <a:endParaRPr lang="en-US" dirty="0">
              <a:solidFill>
                <a:prstClr val="white"/>
              </a:solidFill>
              <a:latin typeface="Arial" charset="0"/>
              <a:ea typeface="Arial" charset="0"/>
              <a:cs typeface="Arial" charset="0"/>
            </a:endParaRPr>
          </a:p>
        </p:txBody>
      </p:sp>
      <p:sp>
        <p:nvSpPr>
          <p:cNvPr id="6" name="TextBox 5"/>
          <p:cNvSpPr txBox="1"/>
          <p:nvPr/>
        </p:nvSpPr>
        <p:spPr>
          <a:xfrm>
            <a:off x="1532213" y="4609721"/>
            <a:ext cx="2784791" cy="426182"/>
          </a:xfrm>
          <a:prstGeom prst="rect">
            <a:avLst/>
          </a:prstGeom>
          <a:noFill/>
        </p:spPr>
        <p:txBody>
          <a:bodyPr wrap="square" lIns="0" tIns="0" rIns="0" bIns="0" rtlCol="0" anchor="ctr">
            <a:noAutofit/>
          </a:bodyPr>
          <a:lstStyle/>
          <a:p>
            <a:pPr>
              <a:lnSpc>
                <a:spcPct val="90000"/>
              </a:lnSpc>
            </a:pPr>
            <a:r>
              <a:rPr lang="en-US" b="1" dirty="0">
                <a:solidFill>
                  <a:schemeClr val="bg1"/>
                </a:solidFill>
                <a:latin typeface="Arial" charset="0"/>
                <a:ea typeface="Arial" charset="0"/>
                <a:cs typeface="Arial" charset="0"/>
              </a:rPr>
              <a:t>Distributed model storage</a:t>
            </a:r>
          </a:p>
        </p:txBody>
      </p:sp>
      <p:sp>
        <p:nvSpPr>
          <p:cNvPr id="7" name="TextBox 6"/>
          <p:cNvSpPr txBox="1"/>
          <p:nvPr/>
        </p:nvSpPr>
        <p:spPr>
          <a:xfrm>
            <a:off x="1527297" y="3711103"/>
            <a:ext cx="3080792" cy="426182"/>
          </a:xfrm>
          <a:prstGeom prst="rect">
            <a:avLst/>
          </a:prstGeom>
          <a:noFill/>
        </p:spPr>
        <p:txBody>
          <a:bodyPr wrap="square" lIns="0" tIns="0" rIns="0" bIns="0" rtlCol="0" anchor="ctr">
            <a:noAutofit/>
          </a:bodyPr>
          <a:lstStyle/>
          <a:p>
            <a:pPr>
              <a:lnSpc>
                <a:spcPct val="90000"/>
              </a:lnSpc>
            </a:pPr>
            <a:r>
              <a:rPr lang="en-US" b="1" dirty="0">
                <a:solidFill>
                  <a:schemeClr val="bg1"/>
                </a:solidFill>
                <a:latin typeface="Arial" charset="0"/>
                <a:ea typeface="Arial" charset="0"/>
                <a:cs typeface="Arial" charset="0"/>
              </a:rPr>
              <a:t>Optimized parallelism</a:t>
            </a:r>
          </a:p>
        </p:txBody>
      </p:sp>
      <p:sp>
        <p:nvSpPr>
          <p:cNvPr id="8" name="TextBox 7"/>
          <p:cNvSpPr txBox="1"/>
          <p:nvPr/>
        </p:nvSpPr>
        <p:spPr>
          <a:xfrm>
            <a:off x="1482736" y="5522095"/>
            <a:ext cx="2834268" cy="426182"/>
          </a:xfrm>
          <a:prstGeom prst="rect">
            <a:avLst/>
          </a:prstGeom>
          <a:noFill/>
        </p:spPr>
        <p:txBody>
          <a:bodyPr wrap="square" lIns="0" tIns="0" rIns="0" bIns="0" rtlCol="0" anchor="ctr">
            <a:noAutofit/>
          </a:bodyPr>
          <a:lstStyle/>
          <a:p>
            <a:pPr>
              <a:lnSpc>
                <a:spcPct val="90000"/>
              </a:lnSpc>
            </a:pPr>
            <a:r>
              <a:rPr lang="en-US" b="1" dirty="0">
                <a:solidFill>
                  <a:schemeClr val="bg1"/>
                </a:solidFill>
                <a:latin typeface="Arial" charset="0"/>
                <a:ea typeface="Arial" charset="0"/>
                <a:cs typeface="Arial" charset="0"/>
              </a:rPr>
              <a:t>State-of-the-art Distributed Machine Learning Algorithms</a:t>
            </a:r>
          </a:p>
        </p:txBody>
      </p:sp>
      <p:sp>
        <p:nvSpPr>
          <p:cNvPr id="21" name="TextBox 20"/>
          <p:cNvSpPr txBox="1"/>
          <p:nvPr/>
        </p:nvSpPr>
        <p:spPr>
          <a:xfrm>
            <a:off x="1480200" y="2929956"/>
            <a:ext cx="3080792" cy="426182"/>
          </a:xfrm>
          <a:prstGeom prst="rect">
            <a:avLst/>
          </a:prstGeom>
          <a:noFill/>
        </p:spPr>
        <p:txBody>
          <a:bodyPr wrap="square" lIns="0" tIns="0" rIns="0" bIns="0" rtlCol="0" anchor="ctr">
            <a:noAutofit/>
          </a:bodyPr>
          <a:lstStyle/>
          <a:p>
            <a:pPr>
              <a:lnSpc>
                <a:spcPct val="90000"/>
              </a:lnSpc>
            </a:pPr>
            <a:r>
              <a:rPr lang="en-US" b="1" dirty="0">
                <a:solidFill>
                  <a:schemeClr val="bg1"/>
                </a:solidFill>
                <a:latin typeface="Arial" charset="0"/>
                <a:ea typeface="Arial" charset="0"/>
                <a:cs typeface="Arial" charset="0"/>
              </a:rPr>
              <a:t>In Memory processing</a:t>
            </a:r>
          </a:p>
        </p:txBody>
      </p:sp>
      <p:sp>
        <p:nvSpPr>
          <p:cNvPr id="9" name="Can 8"/>
          <p:cNvSpPr/>
          <p:nvPr/>
        </p:nvSpPr>
        <p:spPr>
          <a:xfrm>
            <a:off x="5251885" y="5158125"/>
            <a:ext cx="571500" cy="699284"/>
          </a:xfrm>
          <a:prstGeom prst="can">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n 14"/>
          <p:cNvSpPr/>
          <p:nvPr/>
        </p:nvSpPr>
        <p:spPr>
          <a:xfrm>
            <a:off x="6010942" y="5167685"/>
            <a:ext cx="571500" cy="699284"/>
          </a:xfrm>
          <a:prstGeom prst="can">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p:cNvSpPr/>
          <p:nvPr/>
        </p:nvSpPr>
        <p:spPr>
          <a:xfrm>
            <a:off x="6770000" y="5158125"/>
            <a:ext cx="571500" cy="699284"/>
          </a:xfrm>
          <a:prstGeom prst="can">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p:cNvSpPr/>
          <p:nvPr/>
        </p:nvSpPr>
        <p:spPr>
          <a:xfrm>
            <a:off x="7965046" y="5167685"/>
            <a:ext cx="571500" cy="699284"/>
          </a:xfrm>
          <a:prstGeom prst="can">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441488" y="5348717"/>
            <a:ext cx="423569" cy="369332"/>
          </a:xfrm>
          <a:prstGeom prst="rect">
            <a:avLst/>
          </a:prstGeom>
        </p:spPr>
        <p:txBody>
          <a:bodyPr vert="horz" wrap="square" lIns="91440" tIns="45720" rIns="91440" bIns="45720" rtlCol="0" anchor="t" anchorCtr="0">
            <a:spAutoFit/>
          </a:bodyPr>
          <a:lstStyle/>
          <a:p>
            <a:pPr algn="ctr"/>
            <a:r>
              <a:rPr lang="mr-IN" b="1" dirty="0">
                <a:solidFill>
                  <a:schemeClr val="bg1">
                    <a:lumMod val="50000"/>
                  </a:schemeClr>
                </a:solidFill>
                <a:latin typeface="+mn-lt"/>
                <a:ea typeface="Roboto Light" charset="0"/>
                <a:cs typeface="Roboto Light" charset="0"/>
              </a:rPr>
              <a:t>…</a:t>
            </a:r>
            <a:r>
              <a:rPr lang="es-ES" b="1" dirty="0">
                <a:solidFill>
                  <a:schemeClr val="bg1">
                    <a:lumMod val="50000"/>
                  </a:schemeClr>
                </a:solidFill>
                <a:latin typeface="+mn-lt"/>
                <a:ea typeface="Roboto Light" charset="0"/>
                <a:cs typeface="Roboto Light" charset="0"/>
              </a:rPr>
              <a:t>.</a:t>
            </a:r>
            <a:endParaRPr lang="en-US" b="1" dirty="0">
              <a:solidFill>
                <a:schemeClr val="bg1">
                  <a:lumMod val="50000"/>
                </a:schemeClr>
              </a:solidFill>
              <a:latin typeface="+mn-lt"/>
              <a:ea typeface="Roboto Light" charset="0"/>
              <a:cs typeface="Roboto Light" charset="0"/>
            </a:endParaRPr>
          </a:p>
        </p:txBody>
      </p:sp>
      <p:cxnSp>
        <p:nvCxnSpPr>
          <p:cNvPr id="12" name="Elbow Connector 11"/>
          <p:cNvCxnSpPr>
            <a:stCxn id="9" idx="3"/>
            <a:endCxn id="15" idx="3"/>
          </p:cNvCxnSpPr>
          <p:nvPr/>
        </p:nvCxnSpPr>
        <p:spPr>
          <a:xfrm rot="16200000" flipH="1">
            <a:off x="5912383" y="5482660"/>
            <a:ext cx="9560" cy="759057"/>
          </a:xfrm>
          <a:prstGeom prst="bentConnector3">
            <a:avLst>
              <a:gd name="adj1" fmla="val 2491213"/>
            </a:avLst>
          </a:prstGeom>
          <a:ln>
            <a:solidFill>
              <a:srgbClr val="291687"/>
            </a:solidFill>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5" idx="3"/>
            <a:endCxn id="16" idx="3"/>
          </p:cNvCxnSpPr>
          <p:nvPr/>
        </p:nvCxnSpPr>
        <p:spPr>
          <a:xfrm rot="5400000" flipH="1" flipV="1">
            <a:off x="6671441" y="5482660"/>
            <a:ext cx="9560" cy="759058"/>
          </a:xfrm>
          <a:prstGeom prst="bentConnector3">
            <a:avLst>
              <a:gd name="adj1" fmla="val -2391213"/>
            </a:avLst>
          </a:prstGeom>
          <a:ln>
            <a:solidFill>
              <a:srgbClr val="291687"/>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6" idx="3"/>
            <a:endCxn id="17" idx="3"/>
          </p:cNvCxnSpPr>
          <p:nvPr/>
        </p:nvCxnSpPr>
        <p:spPr>
          <a:xfrm rot="16200000" flipH="1">
            <a:off x="7648493" y="5264666"/>
            <a:ext cx="9560" cy="1195046"/>
          </a:xfrm>
          <a:prstGeom prst="bentConnector3">
            <a:avLst>
              <a:gd name="adj1" fmla="val 2491213"/>
            </a:avLst>
          </a:prstGeom>
          <a:ln>
            <a:solidFill>
              <a:srgbClr val="291687"/>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9286520" y="1792670"/>
            <a:ext cx="2743278" cy="2950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Linear Regression</a:t>
            </a:r>
          </a:p>
          <a:p>
            <a:pPr algn="ctr"/>
            <a:r>
              <a:rPr lang="en-US" dirty="0"/>
              <a:t>Logistic Regression</a:t>
            </a:r>
          </a:p>
          <a:p>
            <a:pPr algn="ctr"/>
            <a:r>
              <a:rPr lang="en-US" dirty="0"/>
              <a:t>K-Means</a:t>
            </a:r>
          </a:p>
          <a:p>
            <a:pPr algn="ctr"/>
            <a:r>
              <a:rPr lang="en-US" dirty="0"/>
              <a:t>Naïve Bayes</a:t>
            </a:r>
          </a:p>
          <a:p>
            <a:pPr algn="ctr"/>
            <a:r>
              <a:rPr lang="en-US" dirty="0"/>
              <a:t>SVM</a:t>
            </a:r>
          </a:p>
          <a:p>
            <a:pPr algn="ctr"/>
            <a:r>
              <a:rPr lang="en-US" dirty="0"/>
              <a:t>Random Forest</a:t>
            </a:r>
          </a:p>
          <a:p>
            <a:pPr algn="ctr"/>
            <a:endParaRPr lang="en-US" dirty="0"/>
          </a:p>
          <a:p>
            <a:pPr algn="ctr"/>
            <a:r>
              <a:rPr lang="en-US" b="1" dirty="0">
                <a:solidFill>
                  <a:srgbClr val="FFFF00"/>
                </a:solidFill>
              </a:rPr>
              <a:t>Custom Model</a:t>
            </a:r>
          </a:p>
          <a:p>
            <a:pPr algn="ctr"/>
            <a:r>
              <a:rPr lang="en-US" b="1" dirty="0">
                <a:solidFill>
                  <a:srgbClr val="FFFF00"/>
                </a:solidFill>
              </a:rPr>
              <a:t>(C++, Java, Python, R)</a:t>
            </a:r>
          </a:p>
        </p:txBody>
      </p:sp>
      <p:sp>
        <p:nvSpPr>
          <p:cNvPr id="31" name="Rectangle 30"/>
          <p:cNvSpPr/>
          <p:nvPr/>
        </p:nvSpPr>
        <p:spPr>
          <a:xfrm>
            <a:off x="9277816" y="4915784"/>
            <a:ext cx="2743278" cy="3948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predict </a:t>
            </a:r>
            <a:r>
              <a:rPr lang="en-US"/>
              <a:t>and evaluate</a:t>
            </a:r>
            <a:endParaRPr lang="en-US" dirty="0"/>
          </a:p>
        </p:txBody>
      </p:sp>
      <p:sp>
        <p:nvSpPr>
          <p:cNvPr id="32" name="Rectangle 31"/>
          <p:cNvSpPr/>
          <p:nvPr/>
        </p:nvSpPr>
        <p:spPr>
          <a:xfrm>
            <a:off x="9277816" y="5410680"/>
            <a:ext cx="2743278" cy="39480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management</a:t>
            </a:r>
          </a:p>
        </p:txBody>
      </p:sp>
      <p:sp>
        <p:nvSpPr>
          <p:cNvPr id="33" name="Rectangle 32"/>
          <p:cNvSpPr/>
          <p:nvPr/>
        </p:nvSpPr>
        <p:spPr>
          <a:xfrm>
            <a:off x="9277816" y="5860955"/>
            <a:ext cx="2743278" cy="39480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preparation</a:t>
            </a:r>
          </a:p>
        </p:txBody>
      </p:sp>
      <p:sp>
        <p:nvSpPr>
          <p:cNvPr id="34" name="TextBox 33"/>
          <p:cNvSpPr txBox="1"/>
          <p:nvPr/>
        </p:nvSpPr>
        <p:spPr>
          <a:xfrm>
            <a:off x="5227404" y="6299324"/>
            <a:ext cx="3370779" cy="295792"/>
          </a:xfrm>
          <a:prstGeom prst="rect">
            <a:avLst/>
          </a:prstGeom>
          <a:noFill/>
        </p:spPr>
        <p:txBody>
          <a:bodyPr wrap="none" lIns="0" tIns="0" rIns="0" bIns="0" rtlCol="0" anchor="ctr">
            <a:noAutofit/>
          </a:bodyPr>
          <a:lstStyle/>
          <a:p>
            <a:pPr algn="ctr">
              <a:lnSpc>
                <a:spcPct val="90000"/>
              </a:lnSpc>
            </a:pPr>
            <a:r>
              <a:rPr lang="en-US" dirty="0">
                <a:solidFill>
                  <a:prstClr val="black"/>
                </a:solidFill>
                <a:latin typeface="Arial" charset="0"/>
                <a:ea typeface="Arial" charset="0"/>
                <a:cs typeface="Arial" charset="0"/>
              </a:rPr>
              <a:t>MPP </a:t>
            </a:r>
            <a:r>
              <a:rPr lang="en-US">
                <a:solidFill>
                  <a:prstClr val="black"/>
                </a:solidFill>
                <a:latin typeface="Arial" charset="0"/>
                <a:ea typeface="Arial" charset="0"/>
                <a:cs typeface="Arial" charset="0"/>
              </a:rPr>
              <a:t>distributed cluster</a:t>
            </a:r>
            <a:endParaRPr lang="en-US" dirty="0">
              <a:solidFill>
                <a:prstClr val="black"/>
              </a:solidFill>
              <a:latin typeface="Arial" charset="0"/>
              <a:ea typeface="Arial" charset="0"/>
              <a:cs typeface="Arial" charset="0"/>
            </a:endParaRPr>
          </a:p>
        </p:txBody>
      </p:sp>
      <p:grpSp>
        <p:nvGrpSpPr>
          <p:cNvPr id="35" name="Group 34"/>
          <p:cNvGrpSpPr>
            <a:grpSpLocks noChangeAspect="1"/>
          </p:cNvGrpSpPr>
          <p:nvPr/>
        </p:nvGrpSpPr>
        <p:grpSpPr>
          <a:xfrm>
            <a:off x="765098" y="2929956"/>
            <a:ext cx="466712" cy="466714"/>
            <a:chOff x="4797924" y="8570090"/>
            <a:chExt cx="430431" cy="430432"/>
          </a:xfrm>
        </p:grpSpPr>
        <p:sp>
          <p:nvSpPr>
            <p:cNvPr id="36" name="Freeform 76"/>
            <p:cNvSpPr>
              <a:spLocks noChangeArrowheads="1"/>
            </p:cNvSpPr>
            <p:nvPr/>
          </p:nvSpPr>
          <p:spPr bwMode="auto">
            <a:xfrm>
              <a:off x="4797924" y="8570090"/>
              <a:ext cx="430431" cy="430432"/>
            </a:xfrm>
            <a:custGeom>
              <a:avLst/>
              <a:gdLst>
                <a:gd name="T0" fmla="*/ 884 w 885"/>
                <a:gd name="T1" fmla="*/ 443 h 887"/>
                <a:gd name="T2" fmla="*/ 884 w 885"/>
                <a:gd name="T3" fmla="*/ 443 h 887"/>
                <a:gd name="T4" fmla="*/ 441 w 885"/>
                <a:gd name="T5" fmla="*/ 886 h 887"/>
                <a:gd name="T6" fmla="*/ 0 w 885"/>
                <a:gd name="T7" fmla="*/ 443 h 887"/>
                <a:gd name="T8" fmla="*/ 441 w 885"/>
                <a:gd name="T9" fmla="*/ 0 h 887"/>
                <a:gd name="T10" fmla="*/ 884 w 885"/>
                <a:gd name="T11" fmla="*/ 443 h 887"/>
              </a:gdLst>
              <a:ahLst/>
              <a:cxnLst>
                <a:cxn ang="0">
                  <a:pos x="T0" y="T1"/>
                </a:cxn>
                <a:cxn ang="0">
                  <a:pos x="T2" y="T3"/>
                </a:cxn>
                <a:cxn ang="0">
                  <a:pos x="T4" y="T5"/>
                </a:cxn>
                <a:cxn ang="0">
                  <a:pos x="T6" y="T7"/>
                </a:cxn>
                <a:cxn ang="0">
                  <a:pos x="T8" y="T9"/>
                </a:cxn>
                <a:cxn ang="0">
                  <a:pos x="T10" y="T11"/>
                </a:cxn>
              </a:cxnLst>
              <a:rect l="0" t="0" r="r" b="b"/>
              <a:pathLst>
                <a:path w="885" h="887">
                  <a:moveTo>
                    <a:pt x="884" y="443"/>
                  </a:moveTo>
                  <a:lnTo>
                    <a:pt x="884" y="443"/>
                  </a:lnTo>
                  <a:cubicBezTo>
                    <a:pt x="884" y="687"/>
                    <a:pt x="686" y="886"/>
                    <a:pt x="441" y="886"/>
                  </a:cubicBezTo>
                  <a:cubicBezTo>
                    <a:pt x="197" y="886"/>
                    <a:pt x="0" y="687"/>
                    <a:pt x="0" y="443"/>
                  </a:cubicBezTo>
                  <a:cubicBezTo>
                    <a:pt x="0" y="199"/>
                    <a:pt x="197" y="0"/>
                    <a:pt x="441" y="0"/>
                  </a:cubicBezTo>
                  <a:cubicBezTo>
                    <a:pt x="686" y="0"/>
                    <a:pt x="884" y="199"/>
                    <a:pt x="884" y="443"/>
                  </a:cubicBezTo>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228"/>
            <p:cNvSpPr>
              <a:spLocks noChangeArrowheads="1"/>
            </p:cNvSpPr>
            <p:nvPr/>
          </p:nvSpPr>
          <p:spPr bwMode="auto">
            <a:xfrm>
              <a:off x="4870733" y="8707143"/>
              <a:ext cx="284812" cy="156327"/>
            </a:xfrm>
            <a:custGeom>
              <a:avLst/>
              <a:gdLst>
                <a:gd name="T0" fmla="*/ 576 w 586"/>
                <a:gd name="T1" fmla="*/ 0 h 323"/>
                <a:gd name="T2" fmla="*/ 0 w 586"/>
                <a:gd name="T3" fmla="*/ 9 h 323"/>
                <a:gd name="T4" fmla="*/ 9 w 586"/>
                <a:gd name="T5" fmla="*/ 242 h 323"/>
                <a:gd name="T6" fmla="*/ 39 w 586"/>
                <a:gd name="T7" fmla="*/ 313 h 323"/>
                <a:gd name="T8" fmla="*/ 535 w 586"/>
                <a:gd name="T9" fmla="*/ 322 h 323"/>
                <a:gd name="T10" fmla="*/ 545 w 586"/>
                <a:gd name="T11" fmla="*/ 242 h 323"/>
                <a:gd name="T12" fmla="*/ 585 w 586"/>
                <a:gd name="T13" fmla="*/ 232 h 323"/>
                <a:gd name="T14" fmla="*/ 576 w 586"/>
                <a:gd name="T15" fmla="*/ 0 h 323"/>
                <a:gd name="T16" fmla="*/ 429 w 586"/>
                <a:gd name="T17" fmla="*/ 49 h 323"/>
                <a:gd name="T18" fmla="*/ 515 w 586"/>
                <a:gd name="T19" fmla="*/ 46 h 323"/>
                <a:gd name="T20" fmla="*/ 518 w 586"/>
                <a:gd name="T21" fmla="*/ 191 h 323"/>
                <a:gd name="T22" fmla="*/ 434 w 586"/>
                <a:gd name="T23" fmla="*/ 195 h 323"/>
                <a:gd name="T24" fmla="*/ 429 w 586"/>
                <a:gd name="T25" fmla="*/ 49 h 323"/>
                <a:gd name="T26" fmla="*/ 308 w 586"/>
                <a:gd name="T27" fmla="*/ 49 h 323"/>
                <a:gd name="T28" fmla="*/ 393 w 586"/>
                <a:gd name="T29" fmla="*/ 46 h 323"/>
                <a:gd name="T30" fmla="*/ 398 w 586"/>
                <a:gd name="T31" fmla="*/ 191 h 323"/>
                <a:gd name="T32" fmla="*/ 312 w 586"/>
                <a:gd name="T33" fmla="*/ 195 h 323"/>
                <a:gd name="T34" fmla="*/ 308 w 586"/>
                <a:gd name="T35" fmla="*/ 49 h 323"/>
                <a:gd name="T36" fmla="*/ 186 w 586"/>
                <a:gd name="T37" fmla="*/ 49 h 323"/>
                <a:gd name="T38" fmla="*/ 273 w 586"/>
                <a:gd name="T39" fmla="*/ 46 h 323"/>
                <a:gd name="T40" fmla="*/ 276 w 586"/>
                <a:gd name="T41" fmla="*/ 191 h 323"/>
                <a:gd name="T42" fmla="*/ 192 w 586"/>
                <a:gd name="T43" fmla="*/ 195 h 323"/>
                <a:gd name="T44" fmla="*/ 186 w 586"/>
                <a:gd name="T45" fmla="*/ 49 h 323"/>
                <a:gd name="T46" fmla="*/ 66 w 586"/>
                <a:gd name="T47" fmla="*/ 49 h 323"/>
                <a:gd name="T48" fmla="*/ 151 w 586"/>
                <a:gd name="T49" fmla="*/ 46 h 323"/>
                <a:gd name="T50" fmla="*/ 155 w 586"/>
                <a:gd name="T51" fmla="*/ 191 h 323"/>
                <a:gd name="T52" fmla="*/ 70 w 586"/>
                <a:gd name="T53" fmla="*/ 195 h 323"/>
                <a:gd name="T54" fmla="*/ 66 w 586"/>
                <a:gd name="T55" fmla="*/ 49 h 323"/>
                <a:gd name="T56" fmla="*/ 525 w 586"/>
                <a:gd name="T57" fmla="*/ 303 h 323"/>
                <a:gd name="T58" fmla="*/ 505 w 586"/>
                <a:gd name="T59" fmla="*/ 262 h 323"/>
                <a:gd name="T60" fmla="*/ 484 w 586"/>
                <a:gd name="T61" fmla="*/ 262 h 323"/>
                <a:gd name="T62" fmla="*/ 464 w 586"/>
                <a:gd name="T63" fmla="*/ 303 h 323"/>
                <a:gd name="T64" fmla="*/ 454 w 586"/>
                <a:gd name="T65" fmla="*/ 252 h 323"/>
                <a:gd name="T66" fmla="*/ 444 w 586"/>
                <a:gd name="T67" fmla="*/ 303 h 323"/>
                <a:gd name="T68" fmla="*/ 423 w 586"/>
                <a:gd name="T69" fmla="*/ 262 h 323"/>
                <a:gd name="T70" fmla="*/ 403 w 586"/>
                <a:gd name="T71" fmla="*/ 262 h 323"/>
                <a:gd name="T72" fmla="*/ 383 w 586"/>
                <a:gd name="T73" fmla="*/ 303 h 323"/>
                <a:gd name="T74" fmla="*/ 373 w 586"/>
                <a:gd name="T75" fmla="*/ 252 h 323"/>
                <a:gd name="T76" fmla="*/ 363 w 586"/>
                <a:gd name="T77" fmla="*/ 303 h 323"/>
                <a:gd name="T78" fmla="*/ 343 w 586"/>
                <a:gd name="T79" fmla="*/ 262 h 323"/>
                <a:gd name="T80" fmla="*/ 322 w 586"/>
                <a:gd name="T81" fmla="*/ 262 h 323"/>
                <a:gd name="T82" fmla="*/ 302 w 586"/>
                <a:gd name="T83" fmla="*/ 303 h 323"/>
                <a:gd name="T84" fmla="*/ 292 w 586"/>
                <a:gd name="T85" fmla="*/ 252 h 323"/>
                <a:gd name="T86" fmla="*/ 282 w 586"/>
                <a:gd name="T87" fmla="*/ 303 h 323"/>
                <a:gd name="T88" fmla="*/ 262 w 586"/>
                <a:gd name="T89" fmla="*/ 262 h 323"/>
                <a:gd name="T90" fmla="*/ 243 w 586"/>
                <a:gd name="T91" fmla="*/ 262 h 323"/>
                <a:gd name="T92" fmla="*/ 222 w 586"/>
                <a:gd name="T93" fmla="*/ 303 h 323"/>
                <a:gd name="T94" fmla="*/ 212 w 586"/>
                <a:gd name="T95" fmla="*/ 252 h 323"/>
                <a:gd name="T96" fmla="*/ 202 w 586"/>
                <a:gd name="T97" fmla="*/ 303 h 323"/>
                <a:gd name="T98" fmla="*/ 181 w 586"/>
                <a:gd name="T99" fmla="*/ 262 h 323"/>
                <a:gd name="T100" fmla="*/ 161 w 586"/>
                <a:gd name="T101" fmla="*/ 262 h 323"/>
                <a:gd name="T102" fmla="*/ 141 w 586"/>
                <a:gd name="T103" fmla="*/ 303 h 323"/>
                <a:gd name="T104" fmla="*/ 131 w 586"/>
                <a:gd name="T105" fmla="*/ 252 h 323"/>
                <a:gd name="T106" fmla="*/ 121 w 586"/>
                <a:gd name="T107" fmla="*/ 303 h 323"/>
                <a:gd name="T108" fmla="*/ 101 w 586"/>
                <a:gd name="T109" fmla="*/ 262 h 323"/>
                <a:gd name="T110" fmla="*/ 80 w 586"/>
                <a:gd name="T111" fmla="*/ 262 h 323"/>
                <a:gd name="T112" fmla="*/ 60 w 586"/>
                <a:gd name="T113" fmla="*/ 303 h 323"/>
                <a:gd name="T114" fmla="*/ 525 w 586"/>
                <a:gd name="T115" fmla="*/ 24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6" h="323">
                  <a:moveTo>
                    <a:pt x="576" y="0"/>
                  </a:moveTo>
                  <a:lnTo>
                    <a:pt x="576" y="0"/>
                  </a:lnTo>
                  <a:cubicBezTo>
                    <a:pt x="9" y="0"/>
                    <a:pt x="9" y="0"/>
                    <a:pt x="9" y="0"/>
                  </a:cubicBezTo>
                  <a:cubicBezTo>
                    <a:pt x="5" y="0"/>
                    <a:pt x="0" y="4"/>
                    <a:pt x="0" y="9"/>
                  </a:cubicBezTo>
                  <a:cubicBezTo>
                    <a:pt x="0" y="232"/>
                    <a:pt x="0" y="232"/>
                    <a:pt x="0" y="232"/>
                  </a:cubicBezTo>
                  <a:cubicBezTo>
                    <a:pt x="0" y="237"/>
                    <a:pt x="5" y="242"/>
                    <a:pt x="9" y="242"/>
                  </a:cubicBezTo>
                  <a:cubicBezTo>
                    <a:pt x="39" y="242"/>
                    <a:pt x="39" y="242"/>
                    <a:pt x="39" y="242"/>
                  </a:cubicBezTo>
                  <a:cubicBezTo>
                    <a:pt x="39" y="313"/>
                    <a:pt x="39" y="313"/>
                    <a:pt x="39" y="313"/>
                  </a:cubicBezTo>
                  <a:cubicBezTo>
                    <a:pt x="39" y="318"/>
                    <a:pt x="45" y="322"/>
                    <a:pt x="50" y="322"/>
                  </a:cubicBezTo>
                  <a:cubicBezTo>
                    <a:pt x="535" y="322"/>
                    <a:pt x="535" y="322"/>
                    <a:pt x="535" y="322"/>
                  </a:cubicBezTo>
                  <a:cubicBezTo>
                    <a:pt x="540" y="322"/>
                    <a:pt x="545" y="318"/>
                    <a:pt x="545" y="313"/>
                  </a:cubicBezTo>
                  <a:cubicBezTo>
                    <a:pt x="545" y="242"/>
                    <a:pt x="545" y="242"/>
                    <a:pt x="545" y="242"/>
                  </a:cubicBezTo>
                  <a:cubicBezTo>
                    <a:pt x="576" y="242"/>
                    <a:pt x="576" y="242"/>
                    <a:pt x="576" y="242"/>
                  </a:cubicBezTo>
                  <a:cubicBezTo>
                    <a:pt x="581" y="242"/>
                    <a:pt x="585" y="237"/>
                    <a:pt x="585" y="232"/>
                  </a:cubicBezTo>
                  <a:cubicBezTo>
                    <a:pt x="585" y="9"/>
                    <a:pt x="585" y="9"/>
                    <a:pt x="585" y="9"/>
                  </a:cubicBezTo>
                  <a:cubicBezTo>
                    <a:pt x="585" y="4"/>
                    <a:pt x="581" y="0"/>
                    <a:pt x="576" y="0"/>
                  </a:cubicBezTo>
                  <a:close/>
                  <a:moveTo>
                    <a:pt x="429" y="49"/>
                  </a:moveTo>
                  <a:lnTo>
                    <a:pt x="429" y="49"/>
                  </a:lnTo>
                  <a:cubicBezTo>
                    <a:pt x="429" y="47"/>
                    <a:pt x="432" y="46"/>
                    <a:pt x="434" y="46"/>
                  </a:cubicBezTo>
                  <a:cubicBezTo>
                    <a:pt x="515" y="46"/>
                    <a:pt x="515" y="46"/>
                    <a:pt x="515" y="46"/>
                  </a:cubicBezTo>
                  <a:cubicBezTo>
                    <a:pt x="517" y="46"/>
                    <a:pt x="518" y="47"/>
                    <a:pt x="518" y="49"/>
                  </a:cubicBezTo>
                  <a:cubicBezTo>
                    <a:pt x="518" y="191"/>
                    <a:pt x="518" y="191"/>
                    <a:pt x="518" y="191"/>
                  </a:cubicBezTo>
                  <a:cubicBezTo>
                    <a:pt x="518" y="194"/>
                    <a:pt x="517" y="195"/>
                    <a:pt x="515" y="195"/>
                  </a:cubicBezTo>
                  <a:cubicBezTo>
                    <a:pt x="434" y="195"/>
                    <a:pt x="434" y="195"/>
                    <a:pt x="434" y="195"/>
                  </a:cubicBezTo>
                  <a:cubicBezTo>
                    <a:pt x="432" y="195"/>
                    <a:pt x="429" y="194"/>
                    <a:pt x="429" y="191"/>
                  </a:cubicBezTo>
                  <a:lnTo>
                    <a:pt x="429" y="49"/>
                  </a:lnTo>
                  <a:close/>
                  <a:moveTo>
                    <a:pt x="308" y="49"/>
                  </a:moveTo>
                  <a:lnTo>
                    <a:pt x="308" y="49"/>
                  </a:lnTo>
                  <a:cubicBezTo>
                    <a:pt x="308" y="47"/>
                    <a:pt x="310" y="46"/>
                    <a:pt x="312" y="46"/>
                  </a:cubicBezTo>
                  <a:cubicBezTo>
                    <a:pt x="393" y="46"/>
                    <a:pt x="393" y="46"/>
                    <a:pt x="393" y="46"/>
                  </a:cubicBezTo>
                  <a:cubicBezTo>
                    <a:pt x="397" y="46"/>
                    <a:pt x="398" y="47"/>
                    <a:pt x="398" y="49"/>
                  </a:cubicBezTo>
                  <a:cubicBezTo>
                    <a:pt x="398" y="191"/>
                    <a:pt x="398" y="191"/>
                    <a:pt x="398" y="191"/>
                  </a:cubicBezTo>
                  <a:cubicBezTo>
                    <a:pt x="398" y="194"/>
                    <a:pt x="397" y="195"/>
                    <a:pt x="393" y="195"/>
                  </a:cubicBezTo>
                  <a:cubicBezTo>
                    <a:pt x="312" y="195"/>
                    <a:pt x="312" y="195"/>
                    <a:pt x="312" y="195"/>
                  </a:cubicBezTo>
                  <a:cubicBezTo>
                    <a:pt x="310" y="195"/>
                    <a:pt x="308" y="194"/>
                    <a:pt x="308" y="191"/>
                  </a:cubicBezTo>
                  <a:lnTo>
                    <a:pt x="308" y="49"/>
                  </a:lnTo>
                  <a:close/>
                  <a:moveTo>
                    <a:pt x="186" y="49"/>
                  </a:moveTo>
                  <a:lnTo>
                    <a:pt x="186" y="49"/>
                  </a:lnTo>
                  <a:cubicBezTo>
                    <a:pt x="186" y="47"/>
                    <a:pt x="189" y="46"/>
                    <a:pt x="192" y="46"/>
                  </a:cubicBezTo>
                  <a:cubicBezTo>
                    <a:pt x="273" y="46"/>
                    <a:pt x="273" y="46"/>
                    <a:pt x="273" y="46"/>
                  </a:cubicBezTo>
                  <a:cubicBezTo>
                    <a:pt x="275" y="46"/>
                    <a:pt x="276" y="47"/>
                    <a:pt x="276" y="49"/>
                  </a:cubicBezTo>
                  <a:cubicBezTo>
                    <a:pt x="276" y="191"/>
                    <a:pt x="276" y="191"/>
                    <a:pt x="276" y="191"/>
                  </a:cubicBezTo>
                  <a:cubicBezTo>
                    <a:pt x="276" y="194"/>
                    <a:pt x="275" y="195"/>
                    <a:pt x="273" y="195"/>
                  </a:cubicBezTo>
                  <a:cubicBezTo>
                    <a:pt x="192" y="195"/>
                    <a:pt x="192" y="195"/>
                    <a:pt x="192" y="195"/>
                  </a:cubicBezTo>
                  <a:cubicBezTo>
                    <a:pt x="189" y="195"/>
                    <a:pt x="186" y="194"/>
                    <a:pt x="186" y="191"/>
                  </a:cubicBezTo>
                  <a:lnTo>
                    <a:pt x="186" y="49"/>
                  </a:lnTo>
                  <a:close/>
                  <a:moveTo>
                    <a:pt x="66" y="49"/>
                  </a:moveTo>
                  <a:lnTo>
                    <a:pt x="66" y="49"/>
                  </a:lnTo>
                  <a:cubicBezTo>
                    <a:pt x="66" y="47"/>
                    <a:pt x="68" y="46"/>
                    <a:pt x="70" y="46"/>
                  </a:cubicBezTo>
                  <a:cubicBezTo>
                    <a:pt x="151" y="46"/>
                    <a:pt x="151" y="46"/>
                    <a:pt x="151" y="46"/>
                  </a:cubicBezTo>
                  <a:cubicBezTo>
                    <a:pt x="153" y="46"/>
                    <a:pt x="155" y="47"/>
                    <a:pt x="155" y="49"/>
                  </a:cubicBezTo>
                  <a:cubicBezTo>
                    <a:pt x="155" y="191"/>
                    <a:pt x="155" y="191"/>
                    <a:pt x="155" y="191"/>
                  </a:cubicBezTo>
                  <a:cubicBezTo>
                    <a:pt x="155" y="194"/>
                    <a:pt x="153" y="195"/>
                    <a:pt x="151" y="195"/>
                  </a:cubicBezTo>
                  <a:cubicBezTo>
                    <a:pt x="70" y="195"/>
                    <a:pt x="70" y="195"/>
                    <a:pt x="70" y="195"/>
                  </a:cubicBezTo>
                  <a:cubicBezTo>
                    <a:pt x="68" y="195"/>
                    <a:pt x="66" y="194"/>
                    <a:pt x="66" y="191"/>
                  </a:cubicBezTo>
                  <a:lnTo>
                    <a:pt x="66" y="49"/>
                  </a:lnTo>
                  <a:close/>
                  <a:moveTo>
                    <a:pt x="525" y="303"/>
                  </a:moveTo>
                  <a:lnTo>
                    <a:pt x="525" y="303"/>
                  </a:lnTo>
                  <a:cubicBezTo>
                    <a:pt x="505" y="303"/>
                    <a:pt x="505" y="303"/>
                    <a:pt x="505" y="303"/>
                  </a:cubicBezTo>
                  <a:cubicBezTo>
                    <a:pt x="505" y="262"/>
                    <a:pt x="505" y="262"/>
                    <a:pt x="505" y="262"/>
                  </a:cubicBezTo>
                  <a:cubicBezTo>
                    <a:pt x="505" y="256"/>
                    <a:pt x="499" y="252"/>
                    <a:pt x="494" y="252"/>
                  </a:cubicBezTo>
                  <a:cubicBezTo>
                    <a:pt x="488" y="252"/>
                    <a:pt x="484" y="256"/>
                    <a:pt x="484" y="262"/>
                  </a:cubicBezTo>
                  <a:cubicBezTo>
                    <a:pt x="484" y="303"/>
                    <a:pt x="484" y="303"/>
                    <a:pt x="484" y="303"/>
                  </a:cubicBezTo>
                  <a:cubicBezTo>
                    <a:pt x="464" y="303"/>
                    <a:pt x="464" y="303"/>
                    <a:pt x="464" y="303"/>
                  </a:cubicBezTo>
                  <a:cubicBezTo>
                    <a:pt x="464" y="262"/>
                    <a:pt x="464" y="262"/>
                    <a:pt x="464" y="262"/>
                  </a:cubicBezTo>
                  <a:cubicBezTo>
                    <a:pt x="464" y="256"/>
                    <a:pt x="459" y="252"/>
                    <a:pt x="454" y="252"/>
                  </a:cubicBezTo>
                  <a:cubicBezTo>
                    <a:pt x="448" y="252"/>
                    <a:pt x="444" y="256"/>
                    <a:pt x="444" y="262"/>
                  </a:cubicBezTo>
                  <a:cubicBezTo>
                    <a:pt x="444" y="303"/>
                    <a:pt x="444" y="303"/>
                    <a:pt x="444" y="303"/>
                  </a:cubicBezTo>
                  <a:cubicBezTo>
                    <a:pt x="423" y="303"/>
                    <a:pt x="423" y="303"/>
                    <a:pt x="423" y="303"/>
                  </a:cubicBezTo>
                  <a:cubicBezTo>
                    <a:pt x="423" y="262"/>
                    <a:pt x="423" y="262"/>
                    <a:pt x="423" y="262"/>
                  </a:cubicBezTo>
                  <a:cubicBezTo>
                    <a:pt x="423" y="256"/>
                    <a:pt x="419" y="252"/>
                    <a:pt x="413" y="252"/>
                  </a:cubicBezTo>
                  <a:cubicBezTo>
                    <a:pt x="409" y="252"/>
                    <a:pt x="403" y="256"/>
                    <a:pt x="403" y="262"/>
                  </a:cubicBezTo>
                  <a:cubicBezTo>
                    <a:pt x="403" y="303"/>
                    <a:pt x="403" y="303"/>
                    <a:pt x="403" y="303"/>
                  </a:cubicBezTo>
                  <a:cubicBezTo>
                    <a:pt x="383" y="303"/>
                    <a:pt x="383" y="303"/>
                    <a:pt x="383" y="303"/>
                  </a:cubicBezTo>
                  <a:cubicBezTo>
                    <a:pt x="383" y="262"/>
                    <a:pt x="383" y="262"/>
                    <a:pt x="383" y="262"/>
                  </a:cubicBezTo>
                  <a:cubicBezTo>
                    <a:pt x="383" y="256"/>
                    <a:pt x="379" y="252"/>
                    <a:pt x="373" y="252"/>
                  </a:cubicBezTo>
                  <a:cubicBezTo>
                    <a:pt x="368" y="252"/>
                    <a:pt x="363" y="256"/>
                    <a:pt x="363" y="262"/>
                  </a:cubicBezTo>
                  <a:cubicBezTo>
                    <a:pt x="363" y="303"/>
                    <a:pt x="363" y="303"/>
                    <a:pt x="363" y="303"/>
                  </a:cubicBezTo>
                  <a:cubicBezTo>
                    <a:pt x="343" y="303"/>
                    <a:pt x="343" y="303"/>
                    <a:pt x="343" y="303"/>
                  </a:cubicBezTo>
                  <a:cubicBezTo>
                    <a:pt x="343" y="262"/>
                    <a:pt x="343" y="262"/>
                    <a:pt x="343" y="262"/>
                  </a:cubicBezTo>
                  <a:cubicBezTo>
                    <a:pt x="343" y="256"/>
                    <a:pt x="339" y="252"/>
                    <a:pt x="333" y="252"/>
                  </a:cubicBezTo>
                  <a:cubicBezTo>
                    <a:pt x="327" y="252"/>
                    <a:pt x="322" y="256"/>
                    <a:pt x="322" y="262"/>
                  </a:cubicBezTo>
                  <a:cubicBezTo>
                    <a:pt x="322" y="303"/>
                    <a:pt x="322" y="303"/>
                    <a:pt x="322" y="303"/>
                  </a:cubicBezTo>
                  <a:cubicBezTo>
                    <a:pt x="302" y="303"/>
                    <a:pt x="302" y="303"/>
                    <a:pt x="302" y="303"/>
                  </a:cubicBezTo>
                  <a:cubicBezTo>
                    <a:pt x="302" y="262"/>
                    <a:pt x="302" y="262"/>
                    <a:pt x="302" y="262"/>
                  </a:cubicBezTo>
                  <a:cubicBezTo>
                    <a:pt x="302" y="256"/>
                    <a:pt x="298" y="252"/>
                    <a:pt x="292" y="252"/>
                  </a:cubicBezTo>
                  <a:cubicBezTo>
                    <a:pt x="287" y="252"/>
                    <a:pt x="282" y="256"/>
                    <a:pt x="282" y="262"/>
                  </a:cubicBezTo>
                  <a:cubicBezTo>
                    <a:pt x="282" y="303"/>
                    <a:pt x="282" y="303"/>
                    <a:pt x="282" y="303"/>
                  </a:cubicBezTo>
                  <a:cubicBezTo>
                    <a:pt x="262" y="303"/>
                    <a:pt x="262" y="303"/>
                    <a:pt x="262" y="303"/>
                  </a:cubicBezTo>
                  <a:cubicBezTo>
                    <a:pt x="262" y="262"/>
                    <a:pt x="262" y="262"/>
                    <a:pt x="262" y="262"/>
                  </a:cubicBezTo>
                  <a:cubicBezTo>
                    <a:pt x="262" y="256"/>
                    <a:pt x="257" y="252"/>
                    <a:pt x="252" y="252"/>
                  </a:cubicBezTo>
                  <a:cubicBezTo>
                    <a:pt x="246" y="252"/>
                    <a:pt x="243" y="256"/>
                    <a:pt x="243" y="262"/>
                  </a:cubicBezTo>
                  <a:cubicBezTo>
                    <a:pt x="243" y="303"/>
                    <a:pt x="243" y="303"/>
                    <a:pt x="243" y="303"/>
                  </a:cubicBezTo>
                  <a:cubicBezTo>
                    <a:pt x="222" y="303"/>
                    <a:pt x="222" y="303"/>
                    <a:pt x="222" y="303"/>
                  </a:cubicBezTo>
                  <a:cubicBezTo>
                    <a:pt x="222" y="262"/>
                    <a:pt x="222" y="262"/>
                    <a:pt x="222" y="262"/>
                  </a:cubicBezTo>
                  <a:cubicBezTo>
                    <a:pt x="222" y="256"/>
                    <a:pt x="217" y="252"/>
                    <a:pt x="212" y="252"/>
                  </a:cubicBezTo>
                  <a:cubicBezTo>
                    <a:pt x="205" y="252"/>
                    <a:pt x="202" y="256"/>
                    <a:pt x="202" y="262"/>
                  </a:cubicBezTo>
                  <a:cubicBezTo>
                    <a:pt x="202" y="303"/>
                    <a:pt x="202" y="303"/>
                    <a:pt x="202" y="303"/>
                  </a:cubicBezTo>
                  <a:cubicBezTo>
                    <a:pt x="181" y="303"/>
                    <a:pt x="181" y="303"/>
                    <a:pt x="181" y="303"/>
                  </a:cubicBezTo>
                  <a:cubicBezTo>
                    <a:pt x="181" y="262"/>
                    <a:pt x="181" y="262"/>
                    <a:pt x="181" y="262"/>
                  </a:cubicBezTo>
                  <a:cubicBezTo>
                    <a:pt x="181" y="256"/>
                    <a:pt x="177" y="252"/>
                    <a:pt x="172" y="252"/>
                  </a:cubicBezTo>
                  <a:cubicBezTo>
                    <a:pt x="166" y="252"/>
                    <a:pt x="161" y="256"/>
                    <a:pt x="161" y="262"/>
                  </a:cubicBezTo>
                  <a:cubicBezTo>
                    <a:pt x="161" y="303"/>
                    <a:pt x="161" y="303"/>
                    <a:pt x="161" y="303"/>
                  </a:cubicBezTo>
                  <a:cubicBezTo>
                    <a:pt x="141" y="303"/>
                    <a:pt x="141" y="303"/>
                    <a:pt x="141" y="303"/>
                  </a:cubicBezTo>
                  <a:cubicBezTo>
                    <a:pt x="141" y="262"/>
                    <a:pt x="141" y="262"/>
                    <a:pt x="141" y="262"/>
                  </a:cubicBezTo>
                  <a:cubicBezTo>
                    <a:pt x="141" y="256"/>
                    <a:pt x="137" y="252"/>
                    <a:pt x="131" y="252"/>
                  </a:cubicBezTo>
                  <a:cubicBezTo>
                    <a:pt x="125" y="252"/>
                    <a:pt x="121" y="256"/>
                    <a:pt x="121" y="262"/>
                  </a:cubicBezTo>
                  <a:cubicBezTo>
                    <a:pt x="121" y="303"/>
                    <a:pt x="121" y="303"/>
                    <a:pt x="121" y="303"/>
                  </a:cubicBezTo>
                  <a:cubicBezTo>
                    <a:pt x="101" y="303"/>
                    <a:pt x="101" y="303"/>
                    <a:pt x="101" y="303"/>
                  </a:cubicBezTo>
                  <a:cubicBezTo>
                    <a:pt x="101" y="262"/>
                    <a:pt x="101" y="262"/>
                    <a:pt x="101" y="262"/>
                  </a:cubicBezTo>
                  <a:cubicBezTo>
                    <a:pt x="101" y="256"/>
                    <a:pt x="96" y="252"/>
                    <a:pt x="90" y="252"/>
                  </a:cubicBezTo>
                  <a:cubicBezTo>
                    <a:pt x="85" y="252"/>
                    <a:pt x="80" y="256"/>
                    <a:pt x="80" y="262"/>
                  </a:cubicBezTo>
                  <a:cubicBezTo>
                    <a:pt x="80" y="303"/>
                    <a:pt x="80" y="303"/>
                    <a:pt x="80" y="303"/>
                  </a:cubicBezTo>
                  <a:cubicBezTo>
                    <a:pt x="60" y="303"/>
                    <a:pt x="60" y="303"/>
                    <a:pt x="60" y="303"/>
                  </a:cubicBezTo>
                  <a:cubicBezTo>
                    <a:pt x="60" y="242"/>
                    <a:pt x="60" y="242"/>
                    <a:pt x="60" y="242"/>
                  </a:cubicBezTo>
                  <a:cubicBezTo>
                    <a:pt x="525" y="242"/>
                    <a:pt x="525" y="242"/>
                    <a:pt x="525" y="242"/>
                  </a:cubicBezTo>
                  <a:lnTo>
                    <a:pt x="525" y="303"/>
                  </a:lnTo>
                  <a:close/>
                </a:path>
              </a:pathLst>
            </a:custGeom>
            <a:solidFill>
              <a:schemeClr val="bg1"/>
            </a:solidFill>
            <a:ln>
              <a:noFill/>
            </a:ln>
            <a:effectLst/>
          </p:spPr>
          <p:txBody>
            <a:bodyPr wrap="none" anchor="ctr"/>
            <a:lstStyle/>
            <a:p>
              <a:endParaRPr lang="en-US"/>
            </a:p>
          </p:txBody>
        </p:sp>
      </p:grpSp>
      <p:grpSp>
        <p:nvGrpSpPr>
          <p:cNvPr id="38" name="Group 37"/>
          <p:cNvGrpSpPr>
            <a:grpSpLocks noChangeAspect="1"/>
          </p:cNvGrpSpPr>
          <p:nvPr/>
        </p:nvGrpSpPr>
        <p:grpSpPr>
          <a:xfrm>
            <a:off x="765097" y="3690194"/>
            <a:ext cx="468001" cy="468000"/>
            <a:chOff x="457200" y="8468801"/>
            <a:chExt cx="429822" cy="429821"/>
          </a:xfrm>
        </p:grpSpPr>
        <p:sp>
          <p:nvSpPr>
            <p:cNvPr id="39" name="Freeform 71"/>
            <p:cNvSpPr>
              <a:spLocks noChangeArrowheads="1"/>
            </p:cNvSpPr>
            <p:nvPr/>
          </p:nvSpPr>
          <p:spPr bwMode="auto">
            <a:xfrm>
              <a:off x="457200" y="8468801"/>
              <a:ext cx="429822" cy="429821"/>
            </a:xfrm>
            <a:custGeom>
              <a:avLst/>
              <a:gdLst>
                <a:gd name="T0" fmla="*/ 1022 w 1023"/>
                <a:gd name="T1" fmla="*/ 511 h 1023"/>
                <a:gd name="T2" fmla="*/ 1022 w 1023"/>
                <a:gd name="T3" fmla="*/ 511 h 1023"/>
                <a:gd name="T4" fmla="*/ 511 w 1023"/>
                <a:gd name="T5" fmla="*/ 1022 h 1023"/>
                <a:gd name="T6" fmla="*/ 0 w 1023"/>
                <a:gd name="T7" fmla="*/ 511 h 1023"/>
                <a:gd name="T8" fmla="*/ 511 w 1023"/>
                <a:gd name="T9" fmla="*/ 0 h 1023"/>
                <a:gd name="T10" fmla="*/ 1022 w 1023"/>
                <a:gd name="T11" fmla="*/ 511 h 1023"/>
              </a:gdLst>
              <a:ahLst/>
              <a:cxnLst>
                <a:cxn ang="0">
                  <a:pos x="T0" y="T1"/>
                </a:cxn>
                <a:cxn ang="0">
                  <a:pos x="T2" y="T3"/>
                </a:cxn>
                <a:cxn ang="0">
                  <a:pos x="T4" y="T5"/>
                </a:cxn>
                <a:cxn ang="0">
                  <a:pos x="T6" y="T7"/>
                </a:cxn>
                <a:cxn ang="0">
                  <a:pos x="T8" y="T9"/>
                </a:cxn>
                <a:cxn ang="0">
                  <a:pos x="T10" y="T11"/>
                </a:cxn>
              </a:cxnLst>
              <a:rect l="0" t="0" r="r" b="b"/>
              <a:pathLst>
                <a:path w="1023" h="1023">
                  <a:moveTo>
                    <a:pt x="1022" y="511"/>
                  </a:moveTo>
                  <a:lnTo>
                    <a:pt x="1022" y="511"/>
                  </a:lnTo>
                  <a:cubicBezTo>
                    <a:pt x="1022" y="794"/>
                    <a:pt x="793" y="1022"/>
                    <a:pt x="511" y="1022"/>
                  </a:cubicBezTo>
                  <a:cubicBezTo>
                    <a:pt x="229" y="1022"/>
                    <a:pt x="0" y="794"/>
                    <a:pt x="0" y="511"/>
                  </a:cubicBezTo>
                  <a:cubicBezTo>
                    <a:pt x="0" y="229"/>
                    <a:pt x="229" y="0"/>
                    <a:pt x="511" y="0"/>
                  </a:cubicBezTo>
                  <a:cubicBezTo>
                    <a:pt x="793" y="0"/>
                    <a:pt x="1022" y="229"/>
                    <a:pt x="1022" y="511"/>
                  </a:cubicBezTo>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118"/>
            <p:cNvSpPr>
              <a:spLocks noChangeArrowheads="1"/>
            </p:cNvSpPr>
            <p:nvPr/>
          </p:nvSpPr>
          <p:spPr bwMode="auto">
            <a:xfrm>
              <a:off x="533160" y="8570699"/>
              <a:ext cx="264933" cy="233438"/>
            </a:xfrm>
            <a:custGeom>
              <a:avLst/>
              <a:gdLst>
                <a:gd name="T0" fmla="*/ 434 w 631"/>
                <a:gd name="T1" fmla="*/ 209 h 554"/>
                <a:gd name="T2" fmla="*/ 434 w 631"/>
                <a:gd name="T3" fmla="*/ 209 h 554"/>
                <a:gd name="T4" fmla="*/ 619 w 631"/>
                <a:gd name="T5" fmla="*/ 209 h 554"/>
                <a:gd name="T6" fmla="*/ 630 w 631"/>
                <a:gd name="T7" fmla="*/ 196 h 554"/>
                <a:gd name="T8" fmla="*/ 630 w 631"/>
                <a:gd name="T9" fmla="*/ 12 h 554"/>
                <a:gd name="T10" fmla="*/ 619 w 631"/>
                <a:gd name="T11" fmla="*/ 0 h 554"/>
                <a:gd name="T12" fmla="*/ 434 w 631"/>
                <a:gd name="T13" fmla="*/ 0 h 554"/>
                <a:gd name="T14" fmla="*/ 423 w 631"/>
                <a:gd name="T15" fmla="*/ 12 h 554"/>
                <a:gd name="T16" fmla="*/ 423 w 631"/>
                <a:gd name="T17" fmla="*/ 112 h 554"/>
                <a:gd name="T18" fmla="*/ 186 w 631"/>
                <a:gd name="T19" fmla="*/ 221 h 554"/>
                <a:gd name="T20" fmla="*/ 100 w 631"/>
                <a:gd name="T21" fmla="*/ 172 h 554"/>
                <a:gd name="T22" fmla="*/ 0 w 631"/>
                <a:gd name="T23" fmla="*/ 271 h 554"/>
                <a:gd name="T24" fmla="*/ 100 w 631"/>
                <a:gd name="T25" fmla="*/ 371 h 554"/>
                <a:gd name="T26" fmla="*/ 186 w 631"/>
                <a:gd name="T27" fmla="*/ 322 h 554"/>
                <a:gd name="T28" fmla="*/ 423 w 631"/>
                <a:gd name="T29" fmla="*/ 438 h 554"/>
                <a:gd name="T30" fmla="*/ 423 w 631"/>
                <a:gd name="T31" fmla="*/ 542 h 554"/>
                <a:gd name="T32" fmla="*/ 434 w 631"/>
                <a:gd name="T33" fmla="*/ 553 h 554"/>
                <a:gd name="T34" fmla="*/ 619 w 631"/>
                <a:gd name="T35" fmla="*/ 553 h 554"/>
                <a:gd name="T36" fmla="*/ 630 w 631"/>
                <a:gd name="T37" fmla="*/ 542 h 554"/>
                <a:gd name="T38" fmla="*/ 630 w 631"/>
                <a:gd name="T39" fmla="*/ 357 h 554"/>
                <a:gd name="T40" fmla="*/ 619 w 631"/>
                <a:gd name="T41" fmla="*/ 346 h 554"/>
                <a:gd name="T42" fmla="*/ 434 w 631"/>
                <a:gd name="T43" fmla="*/ 346 h 554"/>
                <a:gd name="T44" fmla="*/ 423 w 631"/>
                <a:gd name="T45" fmla="*/ 357 h 554"/>
                <a:gd name="T46" fmla="*/ 423 w 631"/>
                <a:gd name="T47" fmla="*/ 412 h 554"/>
                <a:gd name="T48" fmla="*/ 195 w 631"/>
                <a:gd name="T49" fmla="*/ 300 h 554"/>
                <a:gd name="T50" fmla="*/ 199 w 631"/>
                <a:gd name="T51" fmla="*/ 271 h 554"/>
                <a:gd name="T52" fmla="*/ 195 w 631"/>
                <a:gd name="T53" fmla="*/ 243 h 554"/>
                <a:gd name="T54" fmla="*/ 423 w 631"/>
                <a:gd name="T55" fmla="*/ 138 h 554"/>
                <a:gd name="T56" fmla="*/ 423 w 631"/>
                <a:gd name="T57" fmla="*/ 196 h 554"/>
                <a:gd name="T58" fmla="*/ 434 w 631"/>
                <a:gd name="T59" fmla="*/ 209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1" h="554">
                  <a:moveTo>
                    <a:pt x="434" y="209"/>
                  </a:moveTo>
                  <a:lnTo>
                    <a:pt x="434" y="209"/>
                  </a:lnTo>
                  <a:cubicBezTo>
                    <a:pt x="619" y="209"/>
                    <a:pt x="619" y="209"/>
                    <a:pt x="619" y="209"/>
                  </a:cubicBezTo>
                  <a:cubicBezTo>
                    <a:pt x="625" y="209"/>
                    <a:pt x="630" y="203"/>
                    <a:pt x="630" y="196"/>
                  </a:cubicBezTo>
                  <a:cubicBezTo>
                    <a:pt x="630" y="12"/>
                    <a:pt x="630" y="12"/>
                    <a:pt x="630" y="12"/>
                  </a:cubicBezTo>
                  <a:cubicBezTo>
                    <a:pt x="630" y="6"/>
                    <a:pt x="625" y="0"/>
                    <a:pt x="619" y="0"/>
                  </a:cubicBezTo>
                  <a:cubicBezTo>
                    <a:pt x="434" y="0"/>
                    <a:pt x="434" y="0"/>
                    <a:pt x="434" y="0"/>
                  </a:cubicBezTo>
                  <a:cubicBezTo>
                    <a:pt x="428" y="0"/>
                    <a:pt x="423" y="6"/>
                    <a:pt x="423" y="12"/>
                  </a:cubicBezTo>
                  <a:cubicBezTo>
                    <a:pt x="423" y="112"/>
                    <a:pt x="423" y="112"/>
                    <a:pt x="423" y="112"/>
                  </a:cubicBezTo>
                  <a:cubicBezTo>
                    <a:pt x="186" y="221"/>
                    <a:pt x="186" y="221"/>
                    <a:pt x="186" y="221"/>
                  </a:cubicBezTo>
                  <a:cubicBezTo>
                    <a:pt x="168" y="192"/>
                    <a:pt x="137" y="172"/>
                    <a:pt x="100" y="172"/>
                  </a:cubicBezTo>
                  <a:cubicBezTo>
                    <a:pt x="45" y="172"/>
                    <a:pt x="0" y="217"/>
                    <a:pt x="0" y="271"/>
                  </a:cubicBezTo>
                  <a:cubicBezTo>
                    <a:pt x="0" y="326"/>
                    <a:pt x="45" y="371"/>
                    <a:pt x="100" y="371"/>
                  </a:cubicBezTo>
                  <a:cubicBezTo>
                    <a:pt x="137" y="371"/>
                    <a:pt x="168" y="351"/>
                    <a:pt x="186" y="322"/>
                  </a:cubicBezTo>
                  <a:cubicBezTo>
                    <a:pt x="423" y="438"/>
                    <a:pt x="423" y="438"/>
                    <a:pt x="423" y="438"/>
                  </a:cubicBezTo>
                  <a:cubicBezTo>
                    <a:pt x="423" y="542"/>
                    <a:pt x="423" y="542"/>
                    <a:pt x="423" y="542"/>
                  </a:cubicBezTo>
                  <a:cubicBezTo>
                    <a:pt x="423" y="548"/>
                    <a:pt x="428" y="553"/>
                    <a:pt x="434" y="553"/>
                  </a:cubicBezTo>
                  <a:cubicBezTo>
                    <a:pt x="619" y="553"/>
                    <a:pt x="619" y="553"/>
                    <a:pt x="619" y="553"/>
                  </a:cubicBezTo>
                  <a:cubicBezTo>
                    <a:pt x="625" y="553"/>
                    <a:pt x="630" y="548"/>
                    <a:pt x="630" y="542"/>
                  </a:cubicBezTo>
                  <a:cubicBezTo>
                    <a:pt x="630" y="357"/>
                    <a:pt x="630" y="357"/>
                    <a:pt x="630" y="357"/>
                  </a:cubicBezTo>
                  <a:cubicBezTo>
                    <a:pt x="630" y="351"/>
                    <a:pt x="625" y="346"/>
                    <a:pt x="619" y="346"/>
                  </a:cubicBezTo>
                  <a:cubicBezTo>
                    <a:pt x="434" y="346"/>
                    <a:pt x="434" y="346"/>
                    <a:pt x="434" y="346"/>
                  </a:cubicBezTo>
                  <a:cubicBezTo>
                    <a:pt x="428" y="346"/>
                    <a:pt x="423" y="351"/>
                    <a:pt x="423" y="357"/>
                  </a:cubicBezTo>
                  <a:cubicBezTo>
                    <a:pt x="423" y="412"/>
                    <a:pt x="423" y="412"/>
                    <a:pt x="423" y="412"/>
                  </a:cubicBezTo>
                  <a:cubicBezTo>
                    <a:pt x="195" y="300"/>
                    <a:pt x="195" y="300"/>
                    <a:pt x="195" y="300"/>
                  </a:cubicBezTo>
                  <a:cubicBezTo>
                    <a:pt x="197" y="291"/>
                    <a:pt x="199" y="281"/>
                    <a:pt x="199" y="271"/>
                  </a:cubicBezTo>
                  <a:cubicBezTo>
                    <a:pt x="199" y="262"/>
                    <a:pt x="197" y="252"/>
                    <a:pt x="195" y="243"/>
                  </a:cubicBezTo>
                  <a:cubicBezTo>
                    <a:pt x="423" y="138"/>
                    <a:pt x="423" y="138"/>
                    <a:pt x="423" y="138"/>
                  </a:cubicBezTo>
                  <a:cubicBezTo>
                    <a:pt x="423" y="196"/>
                    <a:pt x="423" y="196"/>
                    <a:pt x="423" y="196"/>
                  </a:cubicBezTo>
                  <a:cubicBezTo>
                    <a:pt x="423" y="203"/>
                    <a:pt x="428" y="209"/>
                    <a:pt x="434" y="209"/>
                  </a:cubicBezTo>
                </a:path>
              </a:pathLst>
            </a:custGeom>
            <a:solidFill>
              <a:schemeClr val="bg1"/>
            </a:solidFill>
            <a:ln>
              <a:noFill/>
            </a:ln>
            <a:effectLst/>
          </p:spPr>
          <p:txBody>
            <a:bodyPr wrap="none" anchor="ctr"/>
            <a:lstStyle/>
            <a:p>
              <a:endParaRPr lang="en-US"/>
            </a:p>
          </p:txBody>
        </p:sp>
      </p:grpSp>
      <p:grpSp>
        <p:nvGrpSpPr>
          <p:cNvPr id="41" name="Group 40"/>
          <p:cNvGrpSpPr>
            <a:grpSpLocks noChangeAspect="1"/>
          </p:cNvGrpSpPr>
          <p:nvPr/>
        </p:nvGrpSpPr>
        <p:grpSpPr>
          <a:xfrm>
            <a:off x="763809" y="4588812"/>
            <a:ext cx="468001" cy="468000"/>
            <a:chOff x="457200" y="7520229"/>
            <a:chExt cx="429822" cy="429821"/>
          </a:xfrm>
        </p:grpSpPr>
        <p:sp>
          <p:nvSpPr>
            <p:cNvPr id="42" name="Freeform 61"/>
            <p:cNvSpPr>
              <a:spLocks noChangeArrowheads="1"/>
            </p:cNvSpPr>
            <p:nvPr/>
          </p:nvSpPr>
          <p:spPr bwMode="auto">
            <a:xfrm>
              <a:off x="457200" y="7520229"/>
              <a:ext cx="429822" cy="429821"/>
            </a:xfrm>
            <a:custGeom>
              <a:avLst/>
              <a:gdLst>
                <a:gd name="T0" fmla="*/ 1022 w 1023"/>
                <a:gd name="T1" fmla="*/ 511 h 1023"/>
                <a:gd name="T2" fmla="*/ 1022 w 1023"/>
                <a:gd name="T3" fmla="*/ 511 h 1023"/>
                <a:gd name="T4" fmla="*/ 511 w 1023"/>
                <a:gd name="T5" fmla="*/ 1022 h 1023"/>
                <a:gd name="T6" fmla="*/ 0 w 1023"/>
                <a:gd name="T7" fmla="*/ 511 h 1023"/>
                <a:gd name="T8" fmla="*/ 511 w 1023"/>
                <a:gd name="T9" fmla="*/ 0 h 1023"/>
                <a:gd name="T10" fmla="*/ 1022 w 1023"/>
                <a:gd name="T11" fmla="*/ 511 h 1023"/>
              </a:gdLst>
              <a:ahLst/>
              <a:cxnLst>
                <a:cxn ang="0">
                  <a:pos x="T0" y="T1"/>
                </a:cxn>
                <a:cxn ang="0">
                  <a:pos x="T2" y="T3"/>
                </a:cxn>
                <a:cxn ang="0">
                  <a:pos x="T4" y="T5"/>
                </a:cxn>
                <a:cxn ang="0">
                  <a:pos x="T6" y="T7"/>
                </a:cxn>
                <a:cxn ang="0">
                  <a:pos x="T8" y="T9"/>
                </a:cxn>
                <a:cxn ang="0">
                  <a:pos x="T10" y="T11"/>
                </a:cxn>
              </a:cxnLst>
              <a:rect l="0" t="0" r="r" b="b"/>
              <a:pathLst>
                <a:path w="1023" h="1023">
                  <a:moveTo>
                    <a:pt x="1022" y="511"/>
                  </a:moveTo>
                  <a:lnTo>
                    <a:pt x="1022" y="511"/>
                  </a:lnTo>
                  <a:cubicBezTo>
                    <a:pt x="1022" y="794"/>
                    <a:pt x="793" y="1022"/>
                    <a:pt x="511" y="1022"/>
                  </a:cubicBezTo>
                  <a:cubicBezTo>
                    <a:pt x="229" y="1022"/>
                    <a:pt x="0" y="794"/>
                    <a:pt x="0" y="511"/>
                  </a:cubicBezTo>
                  <a:cubicBezTo>
                    <a:pt x="0" y="229"/>
                    <a:pt x="229" y="0"/>
                    <a:pt x="511" y="0"/>
                  </a:cubicBezTo>
                  <a:cubicBezTo>
                    <a:pt x="793" y="0"/>
                    <a:pt x="1022" y="229"/>
                    <a:pt x="1022" y="511"/>
                  </a:cubicBezTo>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109"/>
            <p:cNvSpPr>
              <a:spLocks noChangeArrowheads="1"/>
            </p:cNvSpPr>
            <p:nvPr/>
          </p:nvSpPr>
          <p:spPr bwMode="auto">
            <a:xfrm>
              <a:off x="518339" y="7603601"/>
              <a:ext cx="257522" cy="264932"/>
            </a:xfrm>
            <a:custGeom>
              <a:avLst/>
              <a:gdLst>
                <a:gd name="T0" fmla="*/ 574 w 611"/>
                <a:gd name="T1" fmla="*/ 249 h 631"/>
                <a:gd name="T2" fmla="*/ 574 w 611"/>
                <a:gd name="T3" fmla="*/ 249 h 631"/>
                <a:gd name="T4" fmla="*/ 610 w 611"/>
                <a:gd name="T5" fmla="*/ 213 h 631"/>
                <a:gd name="T6" fmla="*/ 610 w 611"/>
                <a:gd name="T7" fmla="*/ 36 h 631"/>
                <a:gd name="T8" fmla="*/ 608 w 611"/>
                <a:gd name="T9" fmla="*/ 22 h 631"/>
                <a:gd name="T10" fmla="*/ 588 w 611"/>
                <a:gd name="T11" fmla="*/ 3 h 631"/>
                <a:gd name="T12" fmla="*/ 574 w 611"/>
                <a:gd name="T13" fmla="*/ 0 h 631"/>
                <a:gd name="T14" fmla="*/ 397 w 611"/>
                <a:gd name="T15" fmla="*/ 0 h 631"/>
                <a:gd name="T16" fmla="*/ 361 w 611"/>
                <a:gd name="T17" fmla="*/ 36 h 631"/>
                <a:gd name="T18" fmla="*/ 397 w 611"/>
                <a:gd name="T19" fmla="*/ 71 h 631"/>
                <a:gd name="T20" fmla="*/ 489 w 611"/>
                <a:gd name="T21" fmla="*/ 71 h 631"/>
                <a:gd name="T22" fmla="*/ 282 w 611"/>
                <a:gd name="T23" fmla="*/ 278 h 631"/>
                <a:gd name="T24" fmla="*/ 35 w 611"/>
                <a:gd name="T25" fmla="*/ 278 h 631"/>
                <a:gd name="T26" fmla="*/ 0 w 611"/>
                <a:gd name="T27" fmla="*/ 314 h 631"/>
                <a:gd name="T28" fmla="*/ 35 w 611"/>
                <a:gd name="T29" fmla="*/ 349 h 631"/>
                <a:gd name="T30" fmla="*/ 279 w 611"/>
                <a:gd name="T31" fmla="*/ 349 h 631"/>
                <a:gd name="T32" fmla="*/ 488 w 611"/>
                <a:gd name="T33" fmla="*/ 558 h 631"/>
                <a:gd name="T34" fmla="*/ 397 w 611"/>
                <a:gd name="T35" fmla="*/ 558 h 631"/>
                <a:gd name="T36" fmla="*/ 361 w 611"/>
                <a:gd name="T37" fmla="*/ 595 h 631"/>
                <a:gd name="T38" fmla="*/ 397 w 611"/>
                <a:gd name="T39" fmla="*/ 630 h 631"/>
                <a:gd name="T40" fmla="*/ 574 w 611"/>
                <a:gd name="T41" fmla="*/ 630 h 631"/>
                <a:gd name="T42" fmla="*/ 588 w 611"/>
                <a:gd name="T43" fmla="*/ 627 h 631"/>
                <a:gd name="T44" fmla="*/ 608 w 611"/>
                <a:gd name="T45" fmla="*/ 608 h 631"/>
                <a:gd name="T46" fmla="*/ 610 w 611"/>
                <a:gd name="T47" fmla="*/ 595 h 631"/>
                <a:gd name="T48" fmla="*/ 610 w 611"/>
                <a:gd name="T49" fmla="*/ 417 h 631"/>
                <a:gd name="T50" fmla="*/ 574 w 611"/>
                <a:gd name="T51" fmla="*/ 381 h 631"/>
                <a:gd name="T52" fmla="*/ 539 w 611"/>
                <a:gd name="T53" fmla="*/ 417 h 631"/>
                <a:gd name="T54" fmla="*/ 539 w 611"/>
                <a:gd name="T55" fmla="*/ 508 h 631"/>
                <a:gd name="T56" fmla="*/ 345 w 611"/>
                <a:gd name="T57" fmla="*/ 315 h 631"/>
                <a:gd name="T58" fmla="*/ 539 w 611"/>
                <a:gd name="T59" fmla="*/ 121 h 631"/>
                <a:gd name="T60" fmla="*/ 539 w 611"/>
                <a:gd name="T61" fmla="*/ 213 h 631"/>
                <a:gd name="T62" fmla="*/ 574 w 611"/>
                <a:gd name="T63" fmla="*/ 249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1" h="631">
                  <a:moveTo>
                    <a:pt x="574" y="249"/>
                  </a:moveTo>
                  <a:lnTo>
                    <a:pt x="574" y="249"/>
                  </a:lnTo>
                  <a:cubicBezTo>
                    <a:pt x="594" y="249"/>
                    <a:pt x="610" y="233"/>
                    <a:pt x="610" y="213"/>
                  </a:cubicBezTo>
                  <a:cubicBezTo>
                    <a:pt x="610" y="36"/>
                    <a:pt x="610" y="36"/>
                    <a:pt x="610" y="36"/>
                  </a:cubicBezTo>
                  <a:cubicBezTo>
                    <a:pt x="610" y="31"/>
                    <a:pt x="609" y="26"/>
                    <a:pt x="608" y="22"/>
                  </a:cubicBezTo>
                  <a:cubicBezTo>
                    <a:pt x="604" y="13"/>
                    <a:pt x="597" y="7"/>
                    <a:pt x="588" y="3"/>
                  </a:cubicBezTo>
                  <a:cubicBezTo>
                    <a:pt x="584" y="1"/>
                    <a:pt x="580" y="0"/>
                    <a:pt x="574" y="0"/>
                  </a:cubicBezTo>
                  <a:cubicBezTo>
                    <a:pt x="397" y="0"/>
                    <a:pt x="397" y="0"/>
                    <a:pt x="397" y="0"/>
                  </a:cubicBezTo>
                  <a:cubicBezTo>
                    <a:pt x="378" y="0"/>
                    <a:pt x="361" y="16"/>
                    <a:pt x="361" y="36"/>
                  </a:cubicBezTo>
                  <a:cubicBezTo>
                    <a:pt x="361" y="56"/>
                    <a:pt x="378" y="71"/>
                    <a:pt x="397" y="71"/>
                  </a:cubicBezTo>
                  <a:cubicBezTo>
                    <a:pt x="489" y="71"/>
                    <a:pt x="489" y="71"/>
                    <a:pt x="489" y="71"/>
                  </a:cubicBezTo>
                  <a:cubicBezTo>
                    <a:pt x="282" y="278"/>
                    <a:pt x="282" y="278"/>
                    <a:pt x="282" y="278"/>
                  </a:cubicBezTo>
                  <a:cubicBezTo>
                    <a:pt x="35" y="278"/>
                    <a:pt x="35" y="278"/>
                    <a:pt x="35" y="278"/>
                  </a:cubicBezTo>
                  <a:cubicBezTo>
                    <a:pt x="16" y="278"/>
                    <a:pt x="0" y="294"/>
                    <a:pt x="0" y="314"/>
                  </a:cubicBezTo>
                  <a:cubicBezTo>
                    <a:pt x="0" y="334"/>
                    <a:pt x="16" y="349"/>
                    <a:pt x="35" y="349"/>
                  </a:cubicBezTo>
                  <a:cubicBezTo>
                    <a:pt x="279" y="349"/>
                    <a:pt x="279" y="349"/>
                    <a:pt x="279" y="349"/>
                  </a:cubicBezTo>
                  <a:cubicBezTo>
                    <a:pt x="488" y="558"/>
                    <a:pt x="488" y="558"/>
                    <a:pt x="488" y="558"/>
                  </a:cubicBezTo>
                  <a:cubicBezTo>
                    <a:pt x="397" y="558"/>
                    <a:pt x="397" y="558"/>
                    <a:pt x="397" y="558"/>
                  </a:cubicBezTo>
                  <a:cubicBezTo>
                    <a:pt x="378" y="558"/>
                    <a:pt x="361" y="575"/>
                    <a:pt x="361" y="595"/>
                  </a:cubicBezTo>
                  <a:cubicBezTo>
                    <a:pt x="361" y="615"/>
                    <a:pt x="378" y="630"/>
                    <a:pt x="397" y="630"/>
                  </a:cubicBezTo>
                  <a:cubicBezTo>
                    <a:pt x="574" y="630"/>
                    <a:pt x="574" y="630"/>
                    <a:pt x="574" y="630"/>
                  </a:cubicBezTo>
                  <a:cubicBezTo>
                    <a:pt x="580" y="630"/>
                    <a:pt x="584" y="629"/>
                    <a:pt x="588" y="627"/>
                  </a:cubicBezTo>
                  <a:cubicBezTo>
                    <a:pt x="597" y="624"/>
                    <a:pt x="604" y="617"/>
                    <a:pt x="608" y="608"/>
                  </a:cubicBezTo>
                  <a:cubicBezTo>
                    <a:pt x="609" y="603"/>
                    <a:pt x="610" y="599"/>
                    <a:pt x="610" y="595"/>
                  </a:cubicBezTo>
                  <a:cubicBezTo>
                    <a:pt x="610" y="417"/>
                    <a:pt x="610" y="417"/>
                    <a:pt x="610" y="417"/>
                  </a:cubicBezTo>
                  <a:cubicBezTo>
                    <a:pt x="610" y="397"/>
                    <a:pt x="594" y="381"/>
                    <a:pt x="574" y="381"/>
                  </a:cubicBezTo>
                  <a:cubicBezTo>
                    <a:pt x="555" y="381"/>
                    <a:pt x="539" y="397"/>
                    <a:pt x="539" y="417"/>
                  </a:cubicBezTo>
                  <a:cubicBezTo>
                    <a:pt x="539" y="508"/>
                    <a:pt x="539" y="508"/>
                    <a:pt x="539" y="508"/>
                  </a:cubicBezTo>
                  <a:cubicBezTo>
                    <a:pt x="345" y="315"/>
                    <a:pt x="345" y="315"/>
                    <a:pt x="345" y="315"/>
                  </a:cubicBezTo>
                  <a:cubicBezTo>
                    <a:pt x="539" y="121"/>
                    <a:pt x="539" y="121"/>
                    <a:pt x="539" y="121"/>
                  </a:cubicBezTo>
                  <a:cubicBezTo>
                    <a:pt x="539" y="213"/>
                    <a:pt x="539" y="213"/>
                    <a:pt x="539" y="213"/>
                  </a:cubicBezTo>
                  <a:cubicBezTo>
                    <a:pt x="539" y="233"/>
                    <a:pt x="555" y="249"/>
                    <a:pt x="574" y="249"/>
                  </a:cubicBezTo>
                </a:path>
              </a:pathLst>
            </a:custGeom>
            <a:solidFill>
              <a:schemeClr val="bg1"/>
            </a:solidFill>
            <a:ln>
              <a:noFill/>
            </a:ln>
            <a:effectLst/>
          </p:spPr>
          <p:txBody>
            <a:bodyPr wrap="none" anchor="ctr"/>
            <a:lstStyle/>
            <a:p>
              <a:endParaRPr lang="en-US"/>
            </a:p>
          </p:txBody>
        </p:sp>
      </p:grpSp>
      <p:grpSp>
        <p:nvGrpSpPr>
          <p:cNvPr id="44" name="Group 43"/>
          <p:cNvGrpSpPr>
            <a:grpSpLocks noChangeAspect="1"/>
          </p:cNvGrpSpPr>
          <p:nvPr/>
        </p:nvGrpSpPr>
        <p:grpSpPr>
          <a:xfrm>
            <a:off x="764971" y="5480277"/>
            <a:ext cx="468001" cy="468000"/>
            <a:chOff x="457200" y="4555643"/>
            <a:chExt cx="429822" cy="429821"/>
          </a:xfrm>
        </p:grpSpPr>
        <p:sp>
          <p:nvSpPr>
            <p:cNvPr id="45" name="Freeform 31"/>
            <p:cNvSpPr>
              <a:spLocks noChangeArrowheads="1"/>
            </p:cNvSpPr>
            <p:nvPr/>
          </p:nvSpPr>
          <p:spPr bwMode="auto">
            <a:xfrm>
              <a:off x="457200" y="4555643"/>
              <a:ext cx="429822" cy="429821"/>
            </a:xfrm>
            <a:custGeom>
              <a:avLst/>
              <a:gdLst>
                <a:gd name="T0" fmla="*/ 1022 w 1023"/>
                <a:gd name="T1" fmla="*/ 511 h 1024"/>
                <a:gd name="T2" fmla="*/ 1022 w 1023"/>
                <a:gd name="T3" fmla="*/ 511 h 1024"/>
                <a:gd name="T4" fmla="*/ 511 w 1023"/>
                <a:gd name="T5" fmla="*/ 1023 h 1024"/>
                <a:gd name="T6" fmla="*/ 0 w 1023"/>
                <a:gd name="T7" fmla="*/ 511 h 1024"/>
                <a:gd name="T8" fmla="*/ 511 w 1023"/>
                <a:gd name="T9" fmla="*/ 0 h 1024"/>
                <a:gd name="T10" fmla="*/ 1022 w 1023"/>
                <a:gd name="T11" fmla="*/ 511 h 1024"/>
              </a:gdLst>
              <a:ahLst/>
              <a:cxnLst>
                <a:cxn ang="0">
                  <a:pos x="T0" y="T1"/>
                </a:cxn>
                <a:cxn ang="0">
                  <a:pos x="T2" y="T3"/>
                </a:cxn>
                <a:cxn ang="0">
                  <a:pos x="T4" y="T5"/>
                </a:cxn>
                <a:cxn ang="0">
                  <a:pos x="T6" y="T7"/>
                </a:cxn>
                <a:cxn ang="0">
                  <a:pos x="T8" y="T9"/>
                </a:cxn>
                <a:cxn ang="0">
                  <a:pos x="T10" y="T11"/>
                </a:cxn>
              </a:cxnLst>
              <a:rect l="0" t="0" r="r" b="b"/>
              <a:pathLst>
                <a:path w="1023" h="1024">
                  <a:moveTo>
                    <a:pt x="1022" y="511"/>
                  </a:moveTo>
                  <a:lnTo>
                    <a:pt x="1022" y="511"/>
                  </a:lnTo>
                  <a:cubicBezTo>
                    <a:pt x="1022" y="794"/>
                    <a:pt x="793" y="1023"/>
                    <a:pt x="511" y="1023"/>
                  </a:cubicBezTo>
                  <a:cubicBezTo>
                    <a:pt x="228" y="1023"/>
                    <a:pt x="0" y="794"/>
                    <a:pt x="0" y="511"/>
                  </a:cubicBezTo>
                  <a:cubicBezTo>
                    <a:pt x="0" y="229"/>
                    <a:pt x="228" y="0"/>
                    <a:pt x="511" y="0"/>
                  </a:cubicBezTo>
                  <a:cubicBezTo>
                    <a:pt x="793" y="0"/>
                    <a:pt x="1022" y="229"/>
                    <a:pt x="1022" y="511"/>
                  </a:cubicBezTo>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87"/>
            <p:cNvSpPr>
              <a:spLocks noChangeArrowheads="1"/>
            </p:cNvSpPr>
            <p:nvPr/>
          </p:nvSpPr>
          <p:spPr bwMode="auto">
            <a:xfrm>
              <a:off x="546129" y="4639014"/>
              <a:ext cx="251964" cy="264932"/>
            </a:xfrm>
            <a:custGeom>
              <a:avLst/>
              <a:gdLst>
                <a:gd name="T0" fmla="*/ 318 w 598"/>
                <a:gd name="T1" fmla="*/ 339 h 629"/>
                <a:gd name="T2" fmla="*/ 318 w 598"/>
                <a:gd name="T3" fmla="*/ 232 h 629"/>
                <a:gd name="T4" fmla="*/ 435 w 598"/>
                <a:gd name="T5" fmla="*/ 328 h 629"/>
                <a:gd name="T6" fmla="*/ 136 w 598"/>
                <a:gd name="T7" fmla="*/ 13 h 629"/>
                <a:gd name="T8" fmla="*/ 136 w 598"/>
                <a:gd name="T9" fmla="*/ 13 h 629"/>
                <a:gd name="T10" fmla="*/ 543 w 598"/>
                <a:gd name="T11" fmla="*/ 626 h 629"/>
                <a:gd name="T12" fmla="*/ 445 w 598"/>
                <a:gd name="T13" fmla="*/ 470 h 629"/>
                <a:gd name="T14" fmla="*/ 590 w 598"/>
                <a:gd name="T15" fmla="*/ 564 h 629"/>
                <a:gd name="T16" fmla="*/ 554 w 598"/>
                <a:gd name="T17" fmla="*/ 628 h 629"/>
                <a:gd name="T18" fmla="*/ 451 w 598"/>
                <a:gd name="T19" fmla="*/ 405 h 629"/>
                <a:gd name="T20" fmla="*/ 480 w 598"/>
                <a:gd name="T21" fmla="*/ 452 h 629"/>
                <a:gd name="T22" fmla="*/ 328 w 598"/>
                <a:gd name="T23" fmla="*/ 432 h 629"/>
                <a:gd name="T24" fmla="*/ 503 w 598"/>
                <a:gd name="T25" fmla="*/ 213 h 629"/>
                <a:gd name="T26" fmla="*/ 371 w 598"/>
                <a:gd name="T27" fmla="*/ 437 h 629"/>
                <a:gd name="T28" fmla="*/ 247 w 598"/>
                <a:gd name="T29" fmla="*/ 250 h 629"/>
                <a:gd name="T30" fmla="*/ 494 w 598"/>
                <a:gd name="T31" fmla="*/ 322 h 629"/>
                <a:gd name="T32" fmla="*/ 370 w 598"/>
                <a:gd name="T33" fmla="*/ 158 h 629"/>
                <a:gd name="T34" fmla="*/ 279 w 598"/>
                <a:gd name="T35" fmla="*/ 407 h 629"/>
                <a:gd name="T36" fmla="*/ 249 w 598"/>
                <a:gd name="T37" fmla="*/ 376 h 629"/>
                <a:gd name="T38" fmla="*/ 303 w 598"/>
                <a:gd name="T39" fmla="*/ 422 h 629"/>
                <a:gd name="T40" fmla="*/ 303 w 598"/>
                <a:gd name="T41" fmla="*/ 422 h 629"/>
                <a:gd name="T42" fmla="*/ 233 w 598"/>
                <a:gd name="T43" fmla="*/ 225 h 629"/>
                <a:gd name="T44" fmla="*/ 223 w 598"/>
                <a:gd name="T45" fmla="*/ 319 h 629"/>
                <a:gd name="T46" fmla="*/ 245 w 598"/>
                <a:gd name="T47" fmla="*/ 370 h 629"/>
                <a:gd name="T48" fmla="*/ 220 w 598"/>
                <a:gd name="T49" fmla="*/ 297 h 629"/>
                <a:gd name="T50" fmla="*/ 328 w 598"/>
                <a:gd name="T51" fmla="*/ 141 h 629"/>
                <a:gd name="T52" fmla="*/ 328 w 598"/>
                <a:gd name="T53" fmla="*/ 141 h 629"/>
                <a:gd name="T54" fmla="*/ 413 w 598"/>
                <a:gd name="T55" fmla="*/ 141 h 629"/>
                <a:gd name="T56" fmla="*/ 402 w 598"/>
                <a:gd name="T57" fmla="*/ 434 h 629"/>
                <a:gd name="T58" fmla="*/ 371 w 598"/>
                <a:gd name="T59" fmla="*/ 461 h 629"/>
                <a:gd name="T60" fmla="*/ 232 w 598"/>
                <a:gd name="T61" fmla="*/ 392 h 629"/>
                <a:gd name="T62" fmla="*/ 85 w 598"/>
                <a:gd name="T63" fmla="*/ 392 h 629"/>
                <a:gd name="T64" fmla="*/ 217 w 598"/>
                <a:gd name="T65" fmla="*/ 370 h 629"/>
                <a:gd name="T66" fmla="*/ 85 w 598"/>
                <a:gd name="T67" fmla="*/ 319 h 629"/>
                <a:gd name="T68" fmla="*/ 196 w 598"/>
                <a:gd name="T69" fmla="*/ 297 h 629"/>
                <a:gd name="T70" fmla="*/ 85 w 598"/>
                <a:gd name="T71" fmla="*/ 246 h 629"/>
                <a:gd name="T72" fmla="*/ 208 w 598"/>
                <a:gd name="T73" fmla="*/ 224 h 629"/>
                <a:gd name="T74" fmla="*/ 435 w 598"/>
                <a:gd name="T75" fmla="*/ 124 h 629"/>
                <a:gd name="T76" fmla="*/ 161 w 598"/>
                <a:gd name="T77" fmla="*/ 0 h 629"/>
                <a:gd name="T78" fmla="*/ 0 w 598"/>
                <a:gd name="T79" fmla="*/ 182 h 629"/>
                <a:gd name="T80" fmla="*/ 425 w 598"/>
                <a:gd name="T81" fmla="*/ 599 h 629"/>
                <a:gd name="T82" fmla="*/ 371 w 598"/>
                <a:gd name="T83" fmla="*/ 461 h 629"/>
                <a:gd name="T84" fmla="*/ 363 w 598"/>
                <a:gd name="T85" fmla="*/ 135 h 629"/>
                <a:gd name="T86" fmla="*/ 403 w 598"/>
                <a:gd name="T87" fmla="*/ 434 h 629"/>
                <a:gd name="T88" fmla="*/ 403 w 598"/>
                <a:gd name="T89" fmla="*/ 434 h 629"/>
                <a:gd name="T90" fmla="*/ 353 w 598"/>
                <a:gd name="T91" fmla="*/ 13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8" h="629">
                  <a:moveTo>
                    <a:pt x="423" y="339"/>
                  </a:moveTo>
                  <a:lnTo>
                    <a:pt x="423" y="339"/>
                  </a:lnTo>
                  <a:cubicBezTo>
                    <a:pt x="318" y="339"/>
                    <a:pt x="318" y="339"/>
                    <a:pt x="318" y="339"/>
                  </a:cubicBezTo>
                  <a:cubicBezTo>
                    <a:pt x="312" y="339"/>
                    <a:pt x="307" y="334"/>
                    <a:pt x="307" y="328"/>
                  </a:cubicBezTo>
                  <a:cubicBezTo>
                    <a:pt x="307" y="244"/>
                    <a:pt x="307" y="244"/>
                    <a:pt x="307" y="244"/>
                  </a:cubicBezTo>
                  <a:cubicBezTo>
                    <a:pt x="307" y="237"/>
                    <a:pt x="312" y="232"/>
                    <a:pt x="318" y="232"/>
                  </a:cubicBezTo>
                  <a:cubicBezTo>
                    <a:pt x="423" y="232"/>
                    <a:pt x="423" y="232"/>
                    <a:pt x="423" y="232"/>
                  </a:cubicBezTo>
                  <a:cubicBezTo>
                    <a:pt x="429" y="232"/>
                    <a:pt x="435" y="237"/>
                    <a:pt x="435" y="244"/>
                  </a:cubicBezTo>
                  <a:cubicBezTo>
                    <a:pt x="435" y="328"/>
                    <a:pt x="435" y="328"/>
                    <a:pt x="435" y="328"/>
                  </a:cubicBezTo>
                  <a:cubicBezTo>
                    <a:pt x="435" y="334"/>
                    <a:pt x="429" y="339"/>
                    <a:pt x="423" y="339"/>
                  </a:cubicBezTo>
                  <a:close/>
                  <a:moveTo>
                    <a:pt x="136" y="13"/>
                  </a:moveTo>
                  <a:lnTo>
                    <a:pt x="136" y="13"/>
                  </a:lnTo>
                  <a:cubicBezTo>
                    <a:pt x="8" y="160"/>
                    <a:pt x="8" y="160"/>
                    <a:pt x="8" y="160"/>
                  </a:cubicBezTo>
                  <a:cubicBezTo>
                    <a:pt x="136" y="160"/>
                    <a:pt x="136" y="160"/>
                    <a:pt x="136" y="160"/>
                  </a:cubicBezTo>
                  <a:lnTo>
                    <a:pt x="136" y="13"/>
                  </a:lnTo>
                  <a:close/>
                  <a:moveTo>
                    <a:pt x="554" y="628"/>
                  </a:moveTo>
                  <a:lnTo>
                    <a:pt x="554" y="628"/>
                  </a:lnTo>
                  <a:cubicBezTo>
                    <a:pt x="550" y="628"/>
                    <a:pt x="547" y="627"/>
                    <a:pt x="543" y="626"/>
                  </a:cubicBezTo>
                  <a:cubicBezTo>
                    <a:pt x="534" y="623"/>
                    <a:pt x="525" y="616"/>
                    <a:pt x="519" y="608"/>
                  </a:cubicBezTo>
                  <a:cubicBezTo>
                    <a:pt x="450" y="501"/>
                    <a:pt x="450" y="501"/>
                    <a:pt x="450" y="501"/>
                  </a:cubicBezTo>
                  <a:cubicBezTo>
                    <a:pt x="445" y="491"/>
                    <a:pt x="443" y="481"/>
                    <a:pt x="445" y="470"/>
                  </a:cubicBezTo>
                  <a:cubicBezTo>
                    <a:pt x="448" y="459"/>
                    <a:pt x="454" y="450"/>
                    <a:pt x="464" y="445"/>
                  </a:cubicBezTo>
                  <a:cubicBezTo>
                    <a:pt x="484" y="432"/>
                    <a:pt x="509" y="438"/>
                    <a:pt x="520" y="457"/>
                  </a:cubicBezTo>
                  <a:cubicBezTo>
                    <a:pt x="590" y="564"/>
                    <a:pt x="590" y="564"/>
                    <a:pt x="590" y="564"/>
                  </a:cubicBezTo>
                  <a:cubicBezTo>
                    <a:pt x="595" y="574"/>
                    <a:pt x="597" y="585"/>
                    <a:pt x="595" y="596"/>
                  </a:cubicBezTo>
                  <a:cubicBezTo>
                    <a:pt x="592" y="606"/>
                    <a:pt x="586" y="615"/>
                    <a:pt x="576" y="622"/>
                  </a:cubicBezTo>
                  <a:cubicBezTo>
                    <a:pt x="570" y="626"/>
                    <a:pt x="562" y="628"/>
                    <a:pt x="554" y="628"/>
                  </a:cubicBezTo>
                  <a:close/>
                  <a:moveTo>
                    <a:pt x="480" y="452"/>
                  </a:moveTo>
                  <a:lnTo>
                    <a:pt x="480" y="452"/>
                  </a:lnTo>
                  <a:cubicBezTo>
                    <a:pt x="451" y="405"/>
                    <a:pt x="451" y="405"/>
                    <a:pt x="451" y="405"/>
                  </a:cubicBezTo>
                  <a:cubicBezTo>
                    <a:pt x="431" y="416"/>
                    <a:pt x="431" y="416"/>
                    <a:pt x="431" y="416"/>
                  </a:cubicBezTo>
                  <a:cubicBezTo>
                    <a:pt x="461" y="464"/>
                    <a:pt x="461" y="464"/>
                    <a:pt x="461" y="464"/>
                  </a:cubicBezTo>
                  <a:lnTo>
                    <a:pt x="480" y="452"/>
                  </a:lnTo>
                  <a:close/>
                  <a:moveTo>
                    <a:pt x="371" y="437"/>
                  </a:moveTo>
                  <a:lnTo>
                    <a:pt x="371" y="437"/>
                  </a:lnTo>
                  <a:cubicBezTo>
                    <a:pt x="357" y="437"/>
                    <a:pt x="342" y="435"/>
                    <a:pt x="328" y="432"/>
                  </a:cubicBezTo>
                  <a:cubicBezTo>
                    <a:pt x="248" y="408"/>
                    <a:pt x="201" y="324"/>
                    <a:pt x="225" y="244"/>
                  </a:cubicBezTo>
                  <a:cubicBezTo>
                    <a:pt x="248" y="164"/>
                    <a:pt x="333" y="118"/>
                    <a:pt x="413" y="141"/>
                  </a:cubicBezTo>
                  <a:cubicBezTo>
                    <a:pt x="451" y="152"/>
                    <a:pt x="484" y="177"/>
                    <a:pt x="503" y="213"/>
                  </a:cubicBezTo>
                  <a:cubicBezTo>
                    <a:pt x="523" y="249"/>
                    <a:pt x="527" y="289"/>
                    <a:pt x="516" y="328"/>
                  </a:cubicBezTo>
                  <a:cubicBezTo>
                    <a:pt x="504" y="368"/>
                    <a:pt x="479" y="399"/>
                    <a:pt x="444" y="419"/>
                  </a:cubicBezTo>
                  <a:cubicBezTo>
                    <a:pt x="421" y="431"/>
                    <a:pt x="396" y="437"/>
                    <a:pt x="371" y="437"/>
                  </a:cubicBezTo>
                  <a:close/>
                  <a:moveTo>
                    <a:pt x="370" y="158"/>
                  </a:moveTo>
                  <a:lnTo>
                    <a:pt x="370" y="158"/>
                  </a:lnTo>
                  <a:cubicBezTo>
                    <a:pt x="315" y="158"/>
                    <a:pt x="264" y="195"/>
                    <a:pt x="247" y="250"/>
                  </a:cubicBezTo>
                  <a:cubicBezTo>
                    <a:pt x="227" y="319"/>
                    <a:pt x="267" y="389"/>
                    <a:pt x="335" y="409"/>
                  </a:cubicBezTo>
                  <a:cubicBezTo>
                    <a:pt x="368" y="419"/>
                    <a:pt x="402" y="414"/>
                    <a:pt x="433" y="399"/>
                  </a:cubicBezTo>
                  <a:cubicBezTo>
                    <a:pt x="463" y="382"/>
                    <a:pt x="485" y="355"/>
                    <a:pt x="494" y="322"/>
                  </a:cubicBezTo>
                  <a:cubicBezTo>
                    <a:pt x="503" y="288"/>
                    <a:pt x="499" y="254"/>
                    <a:pt x="482" y="224"/>
                  </a:cubicBezTo>
                  <a:cubicBezTo>
                    <a:pt x="466" y="195"/>
                    <a:pt x="439" y="173"/>
                    <a:pt x="406" y="162"/>
                  </a:cubicBezTo>
                  <a:cubicBezTo>
                    <a:pt x="394" y="159"/>
                    <a:pt x="383" y="158"/>
                    <a:pt x="370" y="158"/>
                  </a:cubicBezTo>
                  <a:close/>
                  <a:moveTo>
                    <a:pt x="272" y="401"/>
                  </a:moveTo>
                  <a:lnTo>
                    <a:pt x="272" y="401"/>
                  </a:lnTo>
                  <a:cubicBezTo>
                    <a:pt x="274" y="403"/>
                    <a:pt x="277" y="405"/>
                    <a:pt x="279" y="407"/>
                  </a:cubicBezTo>
                  <a:cubicBezTo>
                    <a:pt x="277" y="405"/>
                    <a:pt x="274" y="403"/>
                    <a:pt x="272" y="401"/>
                  </a:cubicBezTo>
                  <a:close/>
                  <a:moveTo>
                    <a:pt x="249" y="376"/>
                  </a:moveTo>
                  <a:lnTo>
                    <a:pt x="249" y="376"/>
                  </a:lnTo>
                  <a:cubicBezTo>
                    <a:pt x="252" y="380"/>
                    <a:pt x="256" y="383"/>
                    <a:pt x="259" y="387"/>
                  </a:cubicBezTo>
                  <a:cubicBezTo>
                    <a:pt x="254" y="383"/>
                    <a:pt x="252" y="380"/>
                    <a:pt x="249" y="376"/>
                  </a:cubicBezTo>
                  <a:close/>
                  <a:moveTo>
                    <a:pt x="303" y="422"/>
                  </a:moveTo>
                  <a:lnTo>
                    <a:pt x="303" y="422"/>
                  </a:lnTo>
                  <a:cubicBezTo>
                    <a:pt x="301" y="421"/>
                    <a:pt x="298" y="419"/>
                    <a:pt x="296" y="418"/>
                  </a:cubicBezTo>
                  <a:cubicBezTo>
                    <a:pt x="298" y="419"/>
                    <a:pt x="301" y="421"/>
                    <a:pt x="303" y="422"/>
                  </a:cubicBezTo>
                  <a:close/>
                  <a:moveTo>
                    <a:pt x="306" y="150"/>
                  </a:moveTo>
                  <a:lnTo>
                    <a:pt x="306" y="150"/>
                  </a:lnTo>
                  <a:cubicBezTo>
                    <a:pt x="274" y="165"/>
                    <a:pt x="247" y="191"/>
                    <a:pt x="233" y="225"/>
                  </a:cubicBezTo>
                  <a:lnTo>
                    <a:pt x="233" y="225"/>
                  </a:lnTo>
                  <a:cubicBezTo>
                    <a:pt x="247" y="191"/>
                    <a:pt x="274" y="165"/>
                    <a:pt x="306" y="150"/>
                  </a:cubicBezTo>
                  <a:close/>
                  <a:moveTo>
                    <a:pt x="223" y="319"/>
                  </a:moveTo>
                  <a:lnTo>
                    <a:pt x="223" y="319"/>
                  </a:lnTo>
                  <a:lnTo>
                    <a:pt x="223" y="319"/>
                  </a:lnTo>
                  <a:cubicBezTo>
                    <a:pt x="227" y="337"/>
                    <a:pt x="235" y="354"/>
                    <a:pt x="245" y="370"/>
                  </a:cubicBezTo>
                  <a:cubicBezTo>
                    <a:pt x="235" y="354"/>
                    <a:pt x="227" y="337"/>
                    <a:pt x="223" y="319"/>
                  </a:cubicBezTo>
                  <a:close/>
                  <a:moveTo>
                    <a:pt x="220" y="297"/>
                  </a:moveTo>
                  <a:lnTo>
                    <a:pt x="220" y="297"/>
                  </a:lnTo>
                  <a:cubicBezTo>
                    <a:pt x="219" y="280"/>
                    <a:pt x="220" y="263"/>
                    <a:pt x="224" y="246"/>
                  </a:cubicBezTo>
                  <a:cubicBezTo>
                    <a:pt x="220" y="263"/>
                    <a:pt x="219" y="280"/>
                    <a:pt x="220" y="297"/>
                  </a:cubicBezTo>
                  <a:close/>
                  <a:moveTo>
                    <a:pt x="328" y="141"/>
                  </a:moveTo>
                  <a:lnTo>
                    <a:pt x="328" y="141"/>
                  </a:lnTo>
                  <a:cubicBezTo>
                    <a:pt x="322" y="143"/>
                    <a:pt x="315" y="146"/>
                    <a:pt x="308" y="149"/>
                  </a:cubicBezTo>
                  <a:cubicBezTo>
                    <a:pt x="315" y="146"/>
                    <a:pt x="322" y="143"/>
                    <a:pt x="328" y="141"/>
                  </a:cubicBezTo>
                  <a:close/>
                  <a:moveTo>
                    <a:pt x="388" y="135"/>
                  </a:moveTo>
                  <a:lnTo>
                    <a:pt x="388" y="135"/>
                  </a:lnTo>
                  <a:cubicBezTo>
                    <a:pt x="396" y="136"/>
                    <a:pt x="404" y="139"/>
                    <a:pt x="413" y="141"/>
                  </a:cubicBezTo>
                  <a:cubicBezTo>
                    <a:pt x="404" y="139"/>
                    <a:pt x="396" y="136"/>
                    <a:pt x="388" y="135"/>
                  </a:cubicBezTo>
                  <a:close/>
                  <a:moveTo>
                    <a:pt x="402" y="434"/>
                  </a:moveTo>
                  <a:lnTo>
                    <a:pt x="402" y="434"/>
                  </a:lnTo>
                  <a:cubicBezTo>
                    <a:pt x="392" y="436"/>
                    <a:pt x="381" y="437"/>
                    <a:pt x="371" y="437"/>
                  </a:cubicBezTo>
                  <a:cubicBezTo>
                    <a:pt x="381" y="437"/>
                    <a:pt x="392" y="436"/>
                    <a:pt x="402" y="434"/>
                  </a:cubicBezTo>
                  <a:close/>
                  <a:moveTo>
                    <a:pt x="371" y="461"/>
                  </a:moveTo>
                  <a:lnTo>
                    <a:pt x="371" y="461"/>
                  </a:lnTo>
                  <a:cubicBezTo>
                    <a:pt x="354" y="461"/>
                    <a:pt x="338" y="458"/>
                    <a:pt x="322" y="454"/>
                  </a:cubicBezTo>
                  <a:cubicBezTo>
                    <a:pt x="286" y="444"/>
                    <a:pt x="254" y="422"/>
                    <a:pt x="232" y="392"/>
                  </a:cubicBezTo>
                  <a:cubicBezTo>
                    <a:pt x="232" y="392"/>
                    <a:pt x="232" y="392"/>
                    <a:pt x="231" y="392"/>
                  </a:cubicBezTo>
                  <a:cubicBezTo>
                    <a:pt x="85" y="392"/>
                    <a:pt x="85" y="392"/>
                    <a:pt x="85" y="392"/>
                  </a:cubicBezTo>
                  <a:lnTo>
                    <a:pt x="85" y="392"/>
                  </a:lnTo>
                  <a:cubicBezTo>
                    <a:pt x="80" y="392"/>
                    <a:pt x="75" y="387"/>
                    <a:pt x="75" y="381"/>
                  </a:cubicBezTo>
                  <a:cubicBezTo>
                    <a:pt x="75" y="375"/>
                    <a:pt x="80" y="371"/>
                    <a:pt x="85" y="371"/>
                  </a:cubicBezTo>
                  <a:cubicBezTo>
                    <a:pt x="217" y="370"/>
                    <a:pt x="217" y="370"/>
                    <a:pt x="217" y="370"/>
                  </a:cubicBezTo>
                  <a:cubicBezTo>
                    <a:pt x="209" y="354"/>
                    <a:pt x="202" y="336"/>
                    <a:pt x="199" y="319"/>
                  </a:cubicBezTo>
                  <a:cubicBezTo>
                    <a:pt x="85" y="319"/>
                    <a:pt x="85" y="319"/>
                    <a:pt x="85" y="319"/>
                  </a:cubicBezTo>
                  <a:lnTo>
                    <a:pt x="85" y="319"/>
                  </a:lnTo>
                  <a:cubicBezTo>
                    <a:pt x="80" y="319"/>
                    <a:pt x="75" y="314"/>
                    <a:pt x="75" y="308"/>
                  </a:cubicBezTo>
                  <a:cubicBezTo>
                    <a:pt x="75" y="302"/>
                    <a:pt x="80" y="298"/>
                    <a:pt x="85" y="298"/>
                  </a:cubicBezTo>
                  <a:cubicBezTo>
                    <a:pt x="196" y="297"/>
                    <a:pt x="196" y="297"/>
                    <a:pt x="196" y="297"/>
                  </a:cubicBezTo>
                  <a:cubicBezTo>
                    <a:pt x="195" y="280"/>
                    <a:pt x="197" y="262"/>
                    <a:pt x="201" y="246"/>
                  </a:cubicBezTo>
                  <a:cubicBezTo>
                    <a:pt x="85" y="246"/>
                    <a:pt x="85" y="246"/>
                    <a:pt x="85" y="246"/>
                  </a:cubicBezTo>
                  <a:lnTo>
                    <a:pt x="85" y="246"/>
                  </a:lnTo>
                  <a:cubicBezTo>
                    <a:pt x="80" y="246"/>
                    <a:pt x="75" y="242"/>
                    <a:pt x="75" y="235"/>
                  </a:cubicBezTo>
                  <a:cubicBezTo>
                    <a:pt x="75" y="229"/>
                    <a:pt x="80" y="225"/>
                    <a:pt x="85" y="225"/>
                  </a:cubicBezTo>
                  <a:cubicBezTo>
                    <a:pt x="208" y="224"/>
                    <a:pt x="208" y="224"/>
                    <a:pt x="208" y="224"/>
                  </a:cubicBezTo>
                  <a:cubicBezTo>
                    <a:pt x="233" y="157"/>
                    <a:pt x="298" y="111"/>
                    <a:pt x="370" y="111"/>
                  </a:cubicBezTo>
                  <a:cubicBezTo>
                    <a:pt x="387" y="111"/>
                    <a:pt x="403" y="114"/>
                    <a:pt x="419" y="118"/>
                  </a:cubicBezTo>
                  <a:cubicBezTo>
                    <a:pt x="424" y="120"/>
                    <a:pt x="429" y="122"/>
                    <a:pt x="435" y="124"/>
                  </a:cubicBezTo>
                  <a:cubicBezTo>
                    <a:pt x="435" y="10"/>
                    <a:pt x="435" y="10"/>
                    <a:pt x="435" y="10"/>
                  </a:cubicBezTo>
                  <a:cubicBezTo>
                    <a:pt x="435" y="4"/>
                    <a:pt x="430" y="0"/>
                    <a:pt x="425" y="0"/>
                  </a:cubicBezTo>
                  <a:cubicBezTo>
                    <a:pt x="161" y="0"/>
                    <a:pt x="161" y="0"/>
                    <a:pt x="161" y="0"/>
                  </a:cubicBezTo>
                  <a:cubicBezTo>
                    <a:pt x="161" y="171"/>
                    <a:pt x="161" y="171"/>
                    <a:pt x="161" y="171"/>
                  </a:cubicBezTo>
                  <a:cubicBezTo>
                    <a:pt x="161" y="177"/>
                    <a:pt x="156" y="182"/>
                    <a:pt x="150" y="182"/>
                  </a:cubicBezTo>
                  <a:cubicBezTo>
                    <a:pt x="0" y="182"/>
                    <a:pt x="0" y="182"/>
                    <a:pt x="0" y="182"/>
                  </a:cubicBezTo>
                  <a:cubicBezTo>
                    <a:pt x="0" y="587"/>
                    <a:pt x="0" y="587"/>
                    <a:pt x="0" y="587"/>
                  </a:cubicBezTo>
                  <a:cubicBezTo>
                    <a:pt x="0" y="593"/>
                    <a:pt x="5" y="599"/>
                    <a:pt x="10" y="599"/>
                  </a:cubicBezTo>
                  <a:cubicBezTo>
                    <a:pt x="425" y="599"/>
                    <a:pt x="425" y="599"/>
                    <a:pt x="425" y="599"/>
                  </a:cubicBezTo>
                  <a:cubicBezTo>
                    <a:pt x="430" y="599"/>
                    <a:pt x="435" y="593"/>
                    <a:pt x="435" y="587"/>
                  </a:cubicBezTo>
                  <a:cubicBezTo>
                    <a:pt x="435" y="449"/>
                    <a:pt x="435" y="449"/>
                    <a:pt x="435" y="449"/>
                  </a:cubicBezTo>
                  <a:cubicBezTo>
                    <a:pt x="414" y="457"/>
                    <a:pt x="393" y="461"/>
                    <a:pt x="371" y="461"/>
                  </a:cubicBezTo>
                  <a:close/>
                  <a:moveTo>
                    <a:pt x="370" y="134"/>
                  </a:moveTo>
                  <a:lnTo>
                    <a:pt x="370" y="134"/>
                  </a:lnTo>
                  <a:cubicBezTo>
                    <a:pt x="368" y="134"/>
                    <a:pt x="365" y="135"/>
                    <a:pt x="363" y="135"/>
                  </a:cubicBezTo>
                  <a:cubicBezTo>
                    <a:pt x="369" y="134"/>
                    <a:pt x="374" y="134"/>
                    <a:pt x="380" y="135"/>
                  </a:cubicBezTo>
                  <a:cubicBezTo>
                    <a:pt x="377" y="135"/>
                    <a:pt x="374" y="134"/>
                    <a:pt x="370" y="134"/>
                  </a:cubicBezTo>
                  <a:close/>
                  <a:moveTo>
                    <a:pt x="403" y="434"/>
                  </a:moveTo>
                  <a:lnTo>
                    <a:pt x="403" y="434"/>
                  </a:lnTo>
                  <a:cubicBezTo>
                    <a:pt x="415" y="431"/>
                    <a:pt x="424" y="428"/>
                    <a:pt x="435" y="423"/>
                  </a:cubicBezTo>
                  <a:cubicBezTo>
                    <a:pt x="424" y="428"/>
                    <a:pt x="415" y="431"/>
                    <a:pt x="403" y="434"/>
                  </a:cubicBezTo>
                  <a:close/>
                  <a:moveTo>
                    <a:pt x="336" y="140"/>
                  </a:moveTo>
                  <a:lnTo>
                    <a:pt x="336" y="140"/>
                  </a:lnTo>
                  <a:cubicBezTo>
                    <a:pt x="342" y="137"/>
                    <a:pt x="347" y="136"/>
                    <a:pt x="353" y="136"/>
                  </a:cubicBezTo>
                  <a:cubicBezTo>
                    <a:pt x="347" y="136"/>
                    <a:pt x="342" y="137"/>
                    <a:pt x="336" y="140"/>
                  </a:cubicBezTo>
                  <a:close/>
                </a:path>
              </a:pathLst>
            </a:custGeom>
            <a:solidFill>
              <a:schemeClr val="bg1"/>
            </a:solidFill>
            <a:ln>
              <a:noFill/>
            </a:ln>
            <a:effectLst/>
          </p:spPr>
          <p:txBody>
            <a:bodyPr wrap="none" anchor="ctr"/>
            <a:lstStyle/>
            <a:p>
              <a:endParaRPr lang="en-US"/>
            </a:p>
          </p:txBody>
        </p:sp>
      </p:grpSp>
      <p:sp>
        <p:nvSpPr>
          <p:cNvPr id="11" name="Rounded Rectangle 10"/>
          <p:cNvSpPr/>
          <p:nvPr/>
        </p:nvSpPr>
        <p:spPr>
          <a:xfrm>
            <a:off x="4980008" y="2496922"/>
            <a:ext cx="1677513" cy="1630829"/>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a:t>Master/initiator</a:t>
            </a:r>
          </a:p>
          <a:p>
            <a:pPr algn="ctr"/>
            <a:endParaRPr lang="en-US" sz="1200" b="1" dirty="0"/>
          </a:p>
          <a:p>
            <a:pPr marL="171450" indent="-171450">
              <a:buFont typeface="Wingdings" charset="2"/>
              <a:buChar char="ü"/>
            </a:pPr>
            <a:r>
              <a:rPr lang="en-US" sz="1200" dirty="0"/>
              <a:t>Setup</a:t>
            </a:r>
          </a:p>
          <a:p>
            <a:pPr marL="171450" indent="-171450">
              <a:buFont typeface="Wingdings" charset="2"/>
              <a:buChar char="ü"/>
            </a:pPr>
            <a:r>
              <a:rPr lang="en-US" sz="1200" dirty="0"/>
              <a:t>Create blobs</a:t>
            </a:r>
          </a:p>
          <a:p>
            <a:pPr marL="171450" indent="-171450">
              <a:buFont typeface="Wingdings" charset="2"/>
              <a:buChar char="ü"/>
            </a:pPr>
            <a:r>
              <a:rPr lang="en-US" sz="1200" dirty="0"/>
              <a:t>Control iterations</a:t>
            </a:r>
          </a:p>
          <a:p>
            <a:pPr marL="171450" indent="-171450">
              <a:buFont typeface="Wingdings" charset="2"/>
              <a:buChar char="ü"/>
            </a:pPr>
            <a:r>
              <a:rPr lang="en-US" sz="1200" dirty="0"/>
              <a:t>Invoke </a:t>
            </a:r>
            <a:r>
              <a:rPr lang="en-US" sz="1200" dirty="0" err="1"/>
              <a:t>Udx</a:t>
            </a:r>
            <a:endParaRPr lang="en-US" sz="1200" dirty="0"/>
          </a:p>
          <a:p>
            <a:pPr marL="171450" indent="-171450">
              <a:buFont typeface="Wingdings" charset="2"/>
              <a:buChar char="ü"/>
            </a:pPr>
            <a:r>
              <a:rPr lang="en-US" sz="1200" dirty="0"/>
              <a:t>Summarize model</a:t>
            </a:r>
          </a:p>
        </p:txBody>
      </p:sp>
      <p:sp>
        <p:nvSpPr>
          <p:cNvPr id="47" name="Rounded Rectangle 46"/>
          <p:cNvSpPr/>
          <p:nvPr/>
        </p:nvSpPr>
        <p:spPr>
          <a:xfrm>
            <a:off x="6901318" y="2493369"/>
            <a:ext cx="1923409" cy="2183612"/>
          </a:xfrm>
          <a:prstGeom prst="round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a:t>Worker</a:t>
            </a:r>
          </a:p>
          <a:p>
            <a:pPr algn="ctr"/>
            <a:endParaRPr lang="en-US" sz="1200" b="1" dirty="0"/>
          </a:p>
        </p:txBody>
      </p:sp>
      <p:sp>
        <p:nvSpPr>
          <p:cNvPr id="13" name="Rectangle 12"/>
          <p:cNvSpPr/>
          <p:nvPr/>
        </p:nvSpPr>
        <p:spPr>
          <a:xfrm>
            <a:off x="7160410" y="2975655"/>
            <a:ext cx="668890" cy="423465"/>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UDx</a:t>
            </a:r>
            <a:endParaRPr lang="en-US" dirty="0">
              <a:solidFill>
                <a:schemeClr val="bg1"/>
              </a:solidFill>
            </a:endParaRPr>
          </a:p>
        </p:txBody>
      </p:sp>
      <p:sp>
        <p:nvSpPr>
          <p:cNvPr id="14" name="Rounded Rectangle 13"/>
          <p:cNvSpPr/>
          <p:nvPr/>
        </p:nvSpPr>
        <p:spPr>
          <a:xfrm>
            <a:off x="7160504" y="3538479"/>
            <a:ext cx="201168" cy="198288"/>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p:cNvSpPr/>
          <p:nvPr/>
        </p:nvSpPr>
        <p:spPr>
          <a:xfrm>
            <a:off x="7394271" y="3538479"/>
            <a:ext cx="201168" cy="198288"/>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p:cNvSpPr/>
          <p:nvPr/>
        </p:nvSpPr>
        <p:spPr>
          <a:xfrm>
            <a:off x="7628038" y="3538479"/>
            <a:ext cx="201168" cy="198288"/>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a:stCxn id="13" idx="2"/>
            <a:endCxn id="14" idx="0"/>
          </p:cNvCxnSpPr>
          <p:nvPr/>
        </p:nvCxnSpPr>
        <p:spPr>
          <a:xfrm flipH="1">
            <a:off x="7261088" y="3399120"/>
            <a:ext cx="233767" cy="139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3" idx="2"/>
            <a:endCxn id="48" idx="0"/>
          </p:cNvCxnSpPr>
          <p:nvPr/>
        </p:nvCxnSpPr>
        <p:spPr>
          <a:xfrm>
            <a:off x="7494855" y="3399120"/>
            <a:ext cx="0" cy="139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13" idx="2"/>
            <a:endCxn id="49" idx="0"/>
          </p:cNvCxnSpPr>
          <p:nvPr/>
        </p:nvCxnSpPr>
        <p:spPr>
          <a:xfrm>
            <a:off x="7494855" y="3399120"/>
            <a:ext cx="233767" cy="139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191574" y="3488591"/>
            <a:ext cx="635892" cy="318100"/>
          </a:xfrm>
          <a:prstGeom prst="rect">
            <a:avLst/>
          </a:prstGeom>
        </p:spPr>
        <p:txBody>
          <a:bodyPr vert="horz" wrap="square" lIns="91440" tIns="45720" rIns="91440" bIns="45720" rtlCol="0" anchor="t" anchorCtr="0">
            <a:spAutoFit/>
          </a:bodyPr>
          <a:lstStyle/>
          <a:p>
            <a:pPr algn="ctr"/>
            <a:r>
              <a:rPr lang="en-US" sz="1467" dirty="0">
                <a:solidFill>
                  <a:schemeClr val="bg1"/>
                </a:solidFill>
                <a:latin typeface="+mn-lt"/>
                <a:ea typeface="Roboto Light" charset="0"/>
                <a:cs typeface="Roboto Light" charset="0"/>
              </a:rPr>
              <a:t>blobs</a:t>
            </a:r>
          </a:p>
        </p:txBody>
      </p:sp>
      <p:sp>
        <p:nvSpPr>
          <p:cNvPr id="52" name="TextBox 51"/>
          <p:cNvSpPr txBox="1"/>
          <p:nvPr/>
        </p:nvSpPr>
        <p:spPr>
          <a:xfrm>
            <a:off x="7896980" y="2971919"/>
            <a:ext cx="894937" cy="738664"/>
          </a:xfrm>
          <a:prstGeom prst="rect">
            <a:avLst/>
          </a:prstGeom>
        </p:spPr>
        <p:txBody>
          <a:bodyPr vert="horz" wrap="square" lIns="91440" tIns="45720" rIns="91440" bIns="45720" rtlCol="0" anchor="t" anchorCtr="0">
            <a:spAutoFit/>
          </a:bodyPr>
          <a:lstStyle/>
          <a:p>
            <a:pPr algn="ctr"/>
            <a:r>
              <a:rPr lang="en-US" sz="1400" dirty="0">
                <a:solidFill>
                  <a:schemeClr val="bg1"/>
                </a:solidFill>
                <a:latin typeface="+mn-lt"/>
                <a:ea typeface="Roboto Light" charset="0"/>
                <a:cs typeface="Roboto Light" charset="0"/>
              </a:rPr>
              <a:t>SQL execution engine</a:t>
            </a:r>
          </a:p>
        </p:txBody>
      </p:sp>
      <p:sp>
        <p:nvSpPr>
          <p:cNvPr id="29" name="Rectangle 28"/>
          <p:cNvSpPr/>
          <p:nvPr/>
        </p:nvSpPr>
        <p:spPr>
          <a:xfrm>
            <a:off x="7040347" y="2851973"/>
            <a:ext cx="1704287" cy="1015147"/>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nip Single Corner Rectangle 52"/>
          <p:cNvSpPr/>
          <p:nvPr/>
        </p:nvSpPr>
        <p:spPr>
          <a:xfrm>
            <a:off x="7109432" y="4048794"/>
            <a:ext cx="402125" cy="402163"/>
          </a:xfrm>
          <a:prstGeom prst="snip1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nip Single Corner Rectangle 53"/>
          <p:cNvSpPr/>
          <p:nvPr/>
        </p:nvSpPr>
        <p:spPr>
          <a:xfrm>
            <a:off x="7178152" y="4100653"/>
            <a:ext cx="402125" cy="402163"/>
          </a:xfrm>
          <a:prstGeom prst="snip1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nip Single Corner Rectangle 54"/>
          <p:cNvSpPr/>
          <p:nvPr/>
        </p:nvSpPr>
        <p:spPr>
          <a:xfrm>
            <a:off x="7247069" y="4151803"/>
            <a:ext cx="402125" cy="402163"/>
          </a:xfrm>
          <a:prstGeom prst="snip1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800" dirty="0"/>
              <a:t>Models</a:t>
            </a:r>
          </a:p>
          <a:p>
            <a:pPr algn="ctr"/>
            <a:r>
              <a:rPr lang="en-US" sz="800" dirty="0"/>
              <a:t>on DFS</a:t>
            </a:r>
          </a:p>
        </p:txBody>
      </p:sp>
      <p:sp>
        <p:nvSpPr>
          <p:cNvPr id="56" name="Rectangle 55"/>
          <p:cNvSpPr/>
          <p:nvPr/>
        </p:nvSpPr>
        <p:spPr>
          <a:xfrm>
            <a:off x="7969718" y="4071830"/>
            <a:ext cx="171350" cy="454022"/>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8180979" y="4070727"/>
            <a:ext cx="171350" cy="454022"/>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8392240" y="4070727"/>
            <a:ext cx="171350" cy="454022"/>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7849697" y="4031714"/>
            <a:ext cx="894937" cy="523220"/>
          </a:xfrm>
          <a:prstGeom prst="rect">
            <a:avLst/>
          </a:prstGeom>
        </p:spPr>
        <p:txBody>
          <a:bodyPr vert="horz" wrap="square" lIns="91440" tIns="45720" rIns="91440" bIns="45720" rtlCol="0" anchor="t" anchorCtr="0">
            <a:spAutoFit/>
          </a:bodyPr>
          <a:lstStyle/>
          <a:p>
            <a:pPr algn="ctr"/>
            <a:r>
              <a:rPr lang="en-US" sz="1400" dirty="0">
                <a:solidFill>
                  <a:schemeClr val="bg1"/>
                </a:solidFill>
                <a:ea typeface="Roboto Light" charset="0"/>
                <a:cs typeface="Roboto Light" charset="0"/>
              </a:rPr>
              <a:t>c</a:t>
            </a:r>
            <a:r>
              <a:rPr lang="en-US" sz="1400">
                <a:solidFill>
                  <a:schemeClr val="bg1"/>
                </a:solidFill>
                <a:latin typeface="+mn-lt"/>
                <a:ea typeface="Roboto Light" charset="0"/>
                <a:cs typeface="Roboto Light" charset="0"/>
              </a:rPr>
              <a:t>olumn</a:t>
            </a:r>
            <a:endParaRPr lang="en-US" sz="1400" dirty="0">
              <a:solidFill>
                <a:schemeClr val="bg1"/>
              </a:solidFill>
              <a:latin typeface="+mn-lt"/>
              <a:ea typeface="Roboto Light" charset="0"/>
              <a:cs typeface="Roboto Light" charset="0"/>
            </a:endParaRPr>
          </a:p>
          <a:p>
            <a:pPr algn="ctr"/>
            <a:r>
              <a:rPr lang="en-US" sz="1400" dirty="0">
                <a:solidFill>
                  <a:schemeClr val="bg1"/>
                </a:solidFill>
                <a:ea typeface="Roboto Light" charset="0"/>
                <a:cs typeface="Roboto Light" charset="0"/>
              </a:rPr>
              <a:t>store</a:t>
            </a:r>
            <a:endParaRPr lang="en-US" sz="1400" dirty="0">
              <a:solidFill>
                <a:schemeClr val="bg1"/>
              </a:solidFill>
              <a:latin typeface="+mn-lt"/>
              <a:ea typeface="Roboto Light" charset="0"/>
              <a:cs typeface="Roboto Light" charset="0"/>
            </a:endParaRPr>
          </a:p>
        </p:txBody>
      </p:sp>
      <p:cxnSp>
        <p:nvCxnSpPr>
          <p:cNvPr id="61" name="Straight Connector 60"/>
          <p:cNvCxnSpPr>
            <a:stCxn id="29" idx="2"/>
            <a:endCxn id="53" idx="3"/>
          </p:cNvCxnSpPr>
          <p:nvPr/>
        </p:nvCxnSpPr>
        <p:spPr>
          <a:xfrm flipH="1">
            <a:off x="7310495" y="3867120"/>
            <a:ext cx="581996" cy="18167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9" idx="2"/>
            <a:endCxn id="57" idx="0"/>
          </p:cNvCxnSpPr>
          <p:nvPr/>
        </p:nvCxnSpPr>
        <p:spPr>
          <a:xfrm>
            <a:off x="7892491" y="3867120"/>
            <a:ext cx="374163" cy="20360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5120548" y="2935691"/>
            <a:ext cx="1392238" cy="1015147"/>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p:cNvCxnSpPr>
            <a:stCxn id="66" idx="3"/>
            <a:endCxn id="29" idx="1"/>
          </p:cNvCxnSpPr>
          <p:nvPr/>
        </p:nvCxnSpPr>
        <p:spPr>
          <a:xfrm flipV="1">
            <a:off x="6512786" y="3359547"/>
            <a:ext cx="527561" cy="8371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15938" y="1166957"/>
            <a:ext cx="8082245" cy="1200329"/>
          </a:xfrm>
          <a:prstGeom prst="rect">
            <a:avLst/>
          </a:prstGeom>
          <a:noFill/>
        </p:spPr>
        <p:txBody>
          <a:bodyPr wrap="square" rtlCol="0">
            <a:spAutoFit/>
          </a:bodyPr>
          <a:lstStyle/>
          <a:p>
            <a:r>
              <a:rPr lang="en-US" dirty="0"/>
              <a:t>Initial data exploration will be performed using a couple different platforms.  The data is stored in a distributed data platform called Vertica Analytics Database.  From </a:t>
            </a:r>
            <a:r>
              <a:rPr lang="en-US" dirty="0" err="1"/>
              <a:t>Jupyter</a:t>
            </a:r>
            <a:r>
              <a:rPr lang="en-US" dirty="0"/>
              <a:t> Notebooks client we will interface with the machine learning interface that Vertica provides via a library.</a:t>
            </a:r>
          </a:p>
        </p:txBody>
      </p:sp>
    </p:spTree>
    <p:extLst>
      <p:ext uri="{BB962C8B-B14F-4D97-AF65-F5344CB8AC3E}">
        <p14:creationId xmlns:p14="http://schemas.microsoft.com/office/powerpoint/2010/main" val="174038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Data Details</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26</a:t>
            </a:fld>
            <a:endParaRPr lang="en-US" noProof="0" dirty="0"/>
          </a:p>
        </p:txBody>
      </p:sp>
      <p:pic>
        <p:nvPicPr>
          <p:cNvPr id="4" name="Picture 3"/>
          <p:cNvPicPr>
            <a:picLocks noChangeAspect="1"/>
          </p:cNvPicPr>
          <p:nvPr/>
        </p:nvPicPr>
        <p:blipFill>
          <a:blip r:embed="rId2"/>
          <a:stretch>
            <a:fillRect/>
          </a:stretch>
        </p:blipFill>
        <p:spPr>
          <a:xfrm>
            <a:off x="5437962" y="2039907"/>
            <a:ext cx="6529752" cy="4112226"/>
          </a:xfrm>
          <a:prstGeom prst="rect">
            <a:avLst/>
          </a:prstGeom>
        </p:spPr>
      </p:pic>
      <p:sp>
        <p:nvSpPr>
          <p:cNvPr id="5" name="TextBox 4"/>
          <p:cNvSpPr txBox="1"/>
          <p:nvPr/>
        </p:nvSpPr>
        <p:spPr>
          <a:xfrm>
            <a:off x="759125" y="1377426"/>
            <a:ext cx="4494363" cy="5078313"/>
          </a:xfrm>
          <a:prstGeom prst="rect">
            <a:avLst/>
          </a:prstGeom>
          <a:noFill/>
        </p:spPr>
        <p:txBody>
          <a:bodyPr wrap="square" rtlCol="0">
            <a:spAutoFit/>
          </a:bodyPr>
          <a:lstStyle/>
          <a:p>
            <a:r>
              <a:rPr lang="en-US" dirty="0"/>
              <a:t>The library abstracts and streams data science functionality to manipulate large data sets stored in Vertica by taking advantage of what Vertica is known for – speed and built-in analytics and machine learning capabilities.</a:t>
            </a:r>
          </a:p>
          <a:p>
            <a:endParaRPr lang="en-US" dirty="0"/>
          </a:p>
          <a:p>
            <a:r>
              <a:rPr lang="en-US" dirty="0"/>
              <a:t>From data preparation to model scoring and deployment, Vertica supports the entire machine learning process. Users can prepare data with functions for normalization, outlier detection, sampling, imbalanced data processing, missing value imputation and more. Machine learning models can be created, trained and tested on massive data sets, and then evaluated with model-level statistics such as ROC tables and confusion matrices.</a:t>
            </a:r>
          </a:p>
          <a:p>
            <a:endParaRPr lang="en-US" dirty="0"/>
          </a:p>
        </p:txBody>
      </p:sp>
      <p:sp>
        <p:nvSpPr>
          <p:cNvPr id="6" name="TextBox 5"/>
          <p:cNvSpPr txBox="1"/>
          <p:nvPr/>
        </p:nvSpPr>
        <p:spPr>
          <a:xfrm>
            <a:off x="5564038" y="405442"/>
            <a:ext cx="6262777" cy="1477328"/>
          </a:xfrm>
          <a:prstGeom prst="rect">
            <a:avLst/>
          </a:prstGeom>
          <a:noFill/>
        </p:spPr>
        <p:txBody>
          <a:bodyPr wrap="square" rtlCol="0">
            <a:spAutoFit/>
          </a:bodyPr>
          <a:lstStyle/>
          <a:p>
            <a:r>
              <a:rPr lang="en-US" dirty="0"/>
              <a:t>Using the Vertica Analytics Platform to support the machine learning and exploratory data process via a python interface.  The computation and fitting is done leveraging a massively parallelized environment with the results sent back to the </a:t>
            </a:r>
            <a:r>
              <a:rPr lang="en-US" dirty="0" err="1"/>
              <a:t>Jupyter</a:t>
            </a:r>
            <a:r>
              <a:rPr lang="en-US" dirty="0"/>
              <a:t> Notebook.</a:t>
            </a:r>
          </a:p>
        </p:txBody>
      </p:sp>
    </p:spTree>
    <p:extLst>
      <p:ext uri="{BB962C8B-B14F-4D97-AF65-F5344CB8AC3E}">
        <p14:creationId xmlns:p14="http://schemas.microsoft.com/office/powerpoint/2010/main" val="1587687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55001D-4E78-4AE5-91B1-23D3ACA13565}"/>
              </a:ext>
            </a:extLst>
          </p:cNvPr>
          <p:cNvSpPr>
            <a:spLocks noGrp="1"/>
          </p:cNvSpPr>
          <p:nvPr>
            <p:ph type="title"/>
          </p:nvPr>
        </p:nvSpPr>
        <p:spPr/>
        <p:txBody>
          <a:bodyPr/>
          <a:lstStyle/>
          <a:p>
            <a:r>
              <a:rPr lang="en-US" dirty="0"/>
              <a:t>Data Set</a:t>
            </a:r>
            <a:br>
              <a:rPr lang="en-US" dirty="0"/>
            </a:br>
            <a:r>
              <a:rPr lang="en-US" dirty="0"/>
              <a:t>	complete list of raw attributes</a:t>
            </a:r>
          </a:p>
        </p:txBody>
      </p:sp>
      <p:sp>
        <p:nvSpPr>
          <p:cNvPr id="2" name="Slide Number Placeholder 1">
            <a:extLst>
              <a:ext uri="{FF2B5EF4-FFF2-40B4-BE49-F238E27FC236}">
                <a16:creationId xmlns:a16="http://schemas.microsoft.com/office/drawing/2014/main" id="{5F91CCAB-9A67-4739-88FC-DEA76942836D}"/>
              </a:ext>
            </a:extLst>
          </p:cNvPr>
          <p:cNvSpPr>
            <a:spLocks noGrp="1"/>
          </p:cNvSpPr>
          <p:nvPr>
            <p:ph type="sldNum" sz="quarter" idx="12"/>
          </p:nvPr>
        </p:nvSpPr>
        <p:spPr/>
        <p:txBody>
          <a:bodyPr/>
          <a:lstStyle/>
          <a:p>
            <a:fld id="{9EC71654-96A5-4280-94F3-931C61A9F92C}" type="slidenum">
              <a:rPr lang="en-US" noProof="0" smtClean="0"/>
              <a:pPr/>
              <a:t>27</a:t>
            </a:fld>
            <a:endParaRPr lang="en-US" noProof="0" dirty="0"/>
          </a:p>
        </p:txBody>
      </p:sp>
      <p:pic>
        <p:nvPicPr>
          <p:cNvPr id="6" name="Picture 5">
            <a:extLst>
              <a:ext uri="{FF2B5EF4-FFF2-40B4-BE49-F238E27FC236}">
                <a16:creationId xmlns:a16="http://schemas.microsoft.com/office/drawing/2014/main" id="{E70D25DE-D4B0-41C0-AB59-43D73B508912}"/>
              </a:ext>
            </a:extLst>
          </p:cNvPr>
          <p:cNvPicPr>
            <a:picLocks noChangeAspect="1"/>
          </p:cNvPicPr>
          <p:nvPr/>
        </p:nvPicPr>
        <p:blipFill>
          <a:blip r:embed="rId2"/>
          <a:stretch>
            <a:fillRect/>
          </a:stretch>
        </p:blipFill>
        <p:spPr>
          <a:xfrm>
            <a:off x="589146" y="1290803"/>
            <a:ext cx="4530436" cy="1881331"/>
          </a:xfrm>
          <a:prstGeom prst="rect">
            <a:avLst/>
          </a:prstGeom>
        </p:spPr>
      </p:pic>
      <p:pic>
        <p:nvPicPr>
          <p:cNvPr id="7" name="Picture 6">
            <a:extLst>
              <a:ext uri="{FF2B5EF4-FFF2-40B4-BE49-F238E27FC236}">
                <a16:creationId xmlns:a16="http://schemas.microsoft.com/office/drawing/2014/main" id="{D01690EB-2686-4BF5-A177-A217D2B12312}"/>
              </a:ext>
            </a:extLst>
          </p:cNvPr>
          <p:cNvPicPr>
            <a:picLocks noChangeAspect="1"/>
          </p:cNvPicPr>
          <p:nvPr/>
        </p:nvPicPr>
        <p:blipFill>
          <a:blip r:embed="rId3"/>
          <a:stretch>
            <a:fillRect/>
          </a:stretch>
        </p:blipFill>
        <p:spPr>
          <a:xfrm>
            <a:off x="589146" y="3295980"/>
            <a:ext cx="4530436" cy="2989755"/>
          </a:xfrm>
          <a:prstGeom prst="rect">
            <a:avLst/>
          </a:prstGeom>
        </p:spPr>
      </p:pic>
      <p:pic>
        <p:nvPicPr>
          <p:cNvPr id="9" name="Picture 8">
            <a:extLst>
              <a:ext uri="{FF2B5EF4-FFF2-40B4-BE49-F238E27FC236}">
                <a16:creationId xmlns:a16="http://schemas.microsoft.com/office/drawing/2014/main" id="{ED598AEF-DC39-4B71-AA57-79A07F3FFDB9}"/>
              </a:ext>
            </a:extLst>
          </p:cNvPr>
          <p:cNvPicPr>
            <a:picLocks noChangeAspect="1"/>
          </p:cNvPicPr>
          <p:nvPr/>
        </p:nvPicPr>
        <p:blipFill>
          <a:blip r:embed="rId4"/>
          <a:stretch>
            <a:fillRect/>
          </a:stretch>
        </p:blipFill>
        <p:spPr>
          <a:xfrm>
            <a:off x="5659561" y="1290803"/>
            <a:ext cx="5851365" cy="3240520"/>
          </a:xfrm>
          <a:prstGeom prst="rect">
            <a:avLst/>
          </a:prstGeom>
        </p:spPr>
      </p:pic>
      <p:sp>
        <p:nvSpPr>
          <p:cNvPr id="10" name="TextBox 9">
            <a:extLst>
              <a:ext uri="{FF2B5EF4-FFF2-40B4-BE49-F238E27FC236}">
                <a16:creationId xmlns:a16="http://schemas.microsoft.com/office/drawing/2014/main" id="{A939CCDB-AD6E-4A46-AAC6-085D301BAF86}"/>
              </a:ext>
            </a:extLst>
          </p:cNvPr>
          <p:cNvSpPr txBox="1"/>
          <p:nvPr/>
        </p:nvSpPr>
        <p:spPr>
          <a:xfrm>
            <a:off x="5659561" y="4913745"/>
            <a:ext cx="5534912" cy="923330"/>
          </a:xfrm>
          <a:prstGeom prst="rect">
            <a:avLst/>
          </a:prstGeom>
          <a:noFill/>
        </p:spPr>
        <p:txBody>
          <a:bodyPr wrap="square" rtlCol="0">
            <a:spAutoFit/>
          </a:bodyPr>
          <a:lstStyle/>
          <a:p>
            <a:r>
              <a:rPr lang="en-US" dirty="0"/>
              <a:t>In total, for the statistical arbitrage portfolio, there are 86 predictors being used for modelling.</a:t>
            </a:r>
          </a:p>
          <a:p>
            <a:endParaRPr lang="en-US" dirty="0"/>
          </a:p>
        </p:txBody>
      </p:sp>
    </p:spTree>
    <p:extLst>
      <p:ext uri="{BB962C8B-B14F-4D97-AF65-F5344CB8AC3E}">
        <p14:creationId xmlns:p14="http://schemas.microsoft.com/office/powerpoint/2010/main" val="2364652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Visual of the Data set</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28</a:t>
            </a:fld>
            <a:endParaRPr lang="en-US" noProof="0" dirty="0"/>
          </a:p>
        </p:txBody>
      </p:sp>
      <p:pic>
        <p:nvPicPr>
          <p:cNvPr id="5" name="Picture 4"/>
          <p:cNvPicPr>
            <a:picLocks noChangeAspect="1"/>
          </p:cNvPicPr>
          <p:nvPr/>
        </p:nvPicPr>
        <p:blipFill>
          <a:blip r:embed="rId2"/>
          <a:stretch>
            <a:fillRect/>
          </a:stretch>
        </p:blipFill>
        <p:spPr>
          <a:xfrm>
            <a:off x="5129856" y="1095555"/>
            <a:ext cx="6144868" cy="5547551"/>
          </a:xfrm>
          <a:prstGeom prst="rect">
            <a:avLst/>
          </a:prstGeom>
        </p:spPr>
      </p:pic>
      <p:pic>
        <p:nvPicPr>
          <p:cNvPr id="7" name="Picture 6"/>
          <p:cNvPicPr>
            <a:picLocks noChangeAspect="1"/>
          </p:cNvPicPr>
          <p:nvPr/>
        </p:nvPicPr>
        <p:blipFill>
          <a:blip r:embed="rId3"/>
          <a:stretch>
            <a:fillRect/>
          </a:stretch>
        </p:blipFill>
        <p:spPr>
          <a:xfrm>
            <a:off x="515938" y="3634271"/>
            <a:ext cx="4473328" cy="2522439"/>
          </a:xfrm>
          <a:prstGeom prst="rect">
            <a:avLst/>
          </a:prstGeom>
        </p:spPr>
      </p:pic>
      <p:sp>
        <p:nvSpPr>
          <p:cNvPr id="8" name="TextBox 7"/>
          <p:cNvSpPr txBox="1"/>
          <p:nvPr/>
        </p:nvSpPr>
        <p:spPr>
          <a:xfrm>
            <a:off x="426966" y="1733855"/>
            <a:ext cx="4613918" cy="1384995"/>
          </a:xfrm>
          <a:prstGeom prst="rect">
            <a:avLst/>
          </a:prstGeom>
          <a:noFill/>
        </p:spPr>
        <p:txBody>
          <a:bodyPr wrap="square" rtlCol="0">
            <a:spAutoFit/>
          </a:bodyPr>
          <a:lstStyle/>
          <a:p>
            <a:r>
              <a:rPr lang="en-US" sz="1400" dirty="0"/>
              <a:t>We examine the correlation between all the attributes as the first pass of analysis.  We can clearly see clusters of attributes that are highly correlated.  We quickly call the linear regression function and produce an initial model to examine the statistics.  We form a visual graph of the most important features seen below; </a:t>
            </a:r>
          </a:p>
        </p:txBody>
      </p:sp>
    </p:spTree>
    <p:extLst>
      <p:ext uri="{BB962C8B-B14F-4D97-AF65-F5344CB8AC3E}">
        <p14:creationId xmlns:p14="http://schemas.microsoft.com/office/powerpoint/2010/main" val="3329056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Linear regression and Feature Development</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29</a:t>
            </a:fld>
            <a:endParaRPr lang="en-US" noProof="0" dirty="0"/>
          </a:p>
        </p:txBody>
      </p:sp>
      <p:pic>
        <p:nvPicPr>
          <p:cNvPr id="5" name="Picture 4"/>
          <p:cNvPicPr>
            <a:picLocks noChangeAspect="1"/>
          </p:cNvPicPr>
          <p:nvPr/>
        </p:nvPicPr>
        <p:blipFill>
          <a:blip r:embed="rId2"/>
          <a:stretch>
            <a:fillRect/>
          </a:stretch>
        </p:blipFill>
        <p:spPr>
          <a:xfrm>
            <a:off x="4465014" y="1929045"/>
            <a:ext cx="7201524" cy="3764606"/>
          </a:xfrm>
          <a:prstGeom prst="rect">
            <a:avLst/>
          </a:prstGeom>
        </p:spPr>
      </p:pic>
      <p:sp>
        <p:nvSpPr>
          <p:cNvPr id="6" name="TextBox 5"/>
          <p:cNvSpPr txBox="1"/>
          <p:nvPr/>
        </p:nvSpPr>
        <p:spPr>
          <a:xfrm>
            <a:off x="741872" y="1166957"/>
            <a:ext cx="10748513" cy="923330"/>
          </a:xfrm>
          <a:prstGeom prst="rect">
            <a:avLst/>
          </a:prstGeom>
          <a:noFill/>
        </p:spPr>
        <p:txBody>
          <a:bodyPr wrap="square" rtlCol="0">
            <a:spAutoFit/>
          </a:bodyPr>
          <a:lstStyle/>
          <a:p>
            <a:r>
              <a:rPr lang="en-US" dirty="0"/>
              <a:t>The initial investigation will comprise of discovering a model to price the RBOB(gasoline) front month contract.  However, please note, </a:t>
            </a:r>
            <a:r>
              <a:rPr lang="en-US" dirty="0">
                <a:solidFill>
                  <a:srgbClr val="FF0000"/>
                </a:solidFill>
              </a:rPr>
              <a:t>the objective is not the accuracy or best fitting model, but the best strategy to monetize this information. </a:t>
            </a:r>
          </a:p>
        </p:txBody>
      </p:sp>
      <p:sp>
        <p:nvSpPr>
          <p:cNvPr id="7" name="TextBox 6"/>
          <p:cNvSpPr txBox="1"/>
          <p:nvPr/>
        </p:nvSpPr>
        <p:spPr>
          <a:xfrm>
            <a:off x="603849" y="2570672"/>
            <a:ext cx="3674853" cy="2031325"/>
          </a:xfrm>
          <a:prstGeom prst="rect">
            <a:avLst/>
          </a:prstGeom>
          <a:noFill/>
        </p:spPr>
        <p:txBody>
          <a:bodyPr wrap="square" rtlCol="0">
            <a:spAutoFit/>
          </a:bodyPr>
          <a:lstStyle/>
          <a:p>
            <a:r>
              <a:rPr lang="en-US" dirty="0"/>
              <a:t>Taking a look at the price action of the RBOB front month contract, we can see quite a few different patterns and perhaps linear regression might not be the best model, it is a good one to start with in determining next steps in the learning process.</a:t>
            </a:r>
          </a:p>
        </p:txBody>
      </p:sp>
    </p:spTree>
    <p:extLst>
      <p:ext uri="{BB962C8B-B14F-4D97-AF65-F5344CB8AC3E}">
        <p14:creationId xmlns:p14="http://schemas.microsoft.com/office/powerpoint/2010/main" val="1517714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Executive Summary</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354396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 The one most understand…</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30</a:t>
            </a:fld>
            <a:endParaRPr lang="en-US" noProof="0" dirty="0"/>
          </a:p>
        </p:txBody>
      </p:sp>
      <p:sp>
        <p:nvSpPr>
          <p:cNvPr id="7" name="TextBox 6"/>
          <p:cNvSpPr txBox="1"/>
          <p:nvPr/>
        </p:nvSpPr>
        <p:spPr>
          <a:xfrm>
            <a:off x="515938" y="1466491"/>
            <a:ext cx="11423020" cy="738664"/>
          </a:xfrm>
          <a:prstGeom prst="rect">
            <a:avLst/>
          </a:prstGeom>
          <a:noFill/>
        </p:spPr>
        <p:txBody>
          <a:bodyPr wrap="square" rtlCol="0">
            <a:spAutoFit/>
          </a:bodyPr>
          <a:lstStyle/>
          <a:p>
            <a:r>
              <a:rPr lang="en-US" sz="1400" dirty="0"/>
              <a:t>The most basic machine learning algorithm that can be implemented on this data is linear regression. The linear regression model returns an equation that determines the relationship between the independent variables and the dependent variable.  The equation for linear regression can be written as:</a:t>
            </a:r>
          </a:p>
          <a:p>
            <a:r>
              <a:rPr lang="en-US" sz="1400" dirty="0"/>
              <a:t>Here, x1, x2,….</a:t>
            </a:r>
            <a:r>
              <a:rPr lang="en-US" sz="1400" dirty="0" err="1"/>
              <a:t>xn</a:t>
            </a:r>
            <a:r>
              <a:rPr lang="en-US" sz="1400" dirty="0"/>
              <a:t> represent the independent variables while the coefficients θ1, θ2, …. </a:t>
            </a:r>
            <a:r>
              <a:rPr lang="en-US" sz="1400" dirty="0" err="1"/>
              <a:t>θn</a:t>
            </a:r>
            <a:r>
              <a:rPr lang="en-US" sz="1400" dirty="0"/>
              <a:t>  represent the weights.</a:t>
            </a:r>
          </a:p>
        </p:txBody>
      </p:sp>
      <p:pic>
        <p:nvPicPr>
          <p:cNvPr id="2056" name="Picture 8" descr="https://s3-ap-south-1.amazonaws.com/av-blog-media/wp-content/uploads/2018/10/stock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584" y="2438123"/>
            <a:ext cx="2228850" cy="3905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15938" y="3061618"/>
            <a:ext cx="5938202" cy="3108543"/>
          </a:xfrm>
          <a:prstGeom prst="rect">
            <a:avLst/>
          </a:prstGeom>
          <a:noFill/>
        </p:spPr>
        <p:txBody>
          <a:bodyPr wrap="square" rtlCol="0">
            <a:spAutoFit/>
          </a:bodyPr>
          <a:lstStyle/>
          <a:p>
            <a:r>
              <a:rPr lang="en-US" sz="1400" dirty="0"/>
              <a:t>Here, we have Y as our dependent variable (future price of front month of gasoline), X’s are the independent variables and all thetas are the coefficients. Coefficients are basically the weights assigned to the features, based on their importance. When we have a high dimensional data set, it would be highly inefficient to use all the variables since some of them might be imparting redundant information. We would need to select the right set of variables which give us an accurate model as well as are able to explain the dependent variable well. There are multiple ways to select the right set of variables for the model. First among them would be the business understanding and domain knowledge. For instance while predicting sales we know that marketing efforts should impact positively towards sales and is an important feature in your model. We should also take care that the variables we’re selecting should not be correlated among themselves.</a:t>
            </a:r>
          </a:p>
          <a:p>
            <a:endParaRPr lang="en-US" sz="1400" dirty="0"/>
          </a:p>
        </p:txBody>
      </p:sp>
      <p:pic>
        <p:nvPicPr>
          <p:cNvPr id="6" name="Picture 5"/>
          <p:cNvPicPr>
            <a:picLocks noChangeAspect="1"/>
          </p:cNvPicPr>
          <p:nvPr/>
        </p:nvPicPr>
        <p:blipFill>
          <a:blip r:embed="rId3"/>
          <a:stretch>
            <a:fillRect/>
          </a:stretch>
        </p:blipFill>
        <p:spPr>
          <a:xfrm>
            <a:off x="6454140" y="2786180"/>
            <a:ext cx="5269094" cy="3271719"/>
          </a:xfrm>
          <a:prstGeom prst="rect">
            <a:avLst/>
          </a:prstGeom>
        </p:spPr>
      </p:pic>
    </p:spTree>
    <p:extLst>
      <p:ext uri="{BB962C8B-B14F-4D97-AF65-F5344CB8AC3E}">
        <p14:creationId xmlns:p14="http://schemas.microsoft.com/office/powerpoint/2010/main" val="3858297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Selecting the right features for your model</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31</a:t>
            </a:fld>
            <a:endParaRPr lang="en-US" noProof="0" dirty="0"/>
          </a:p>
        </p:txBody>
      </p:sp>
      <p:sp>
        <p:nvSpPr>
          <p:cNvPr id="5" name="TextBox 4"/>
          <p:cNvSpPr txBox="1"/>
          <p:nvPr/>
        </p:nvSpPr>
        <p:spPr>
          <a:xfrm>
            <a:off x="379728" y="1311215"/>
            <a:ext cx="11423020" cy="2092881"/>
          </a:xfrm>
          <a:prstGeom prst="rect">
            <a:avLst/>
          </a:prstGeom>
          <a:noFill/>
        </p:spPr>
        <p:txBody>
          <a:bodyPr wrap="square" rtlCol="0">
            <a:spAutoFit/>
          </a:bodyPr>
          <a:lstStyle/>
          <a:p>
            <a:r>
              <a:rPr lang="en-US" sz="1400" dirty="0"/>
              <a:t>As we add more and more parameters to our model, its complexity increases, which results in increasing variance and decreasing bias, i.e., overfitting. So we need to find out one optimum point in our model where the decrease in bias is equal to increase in variance. In practice, there is no analytical way to find this point. So how to deal with high variance or high bias?  To overcome under fitting or high bias, we can basically add new parameters to our model so that the model complexity increases, and thus reducing high bias.  Now, how can we overcome Overfitting for a regression model?  Basically there are two methods to overcome overfitting;</a:t>
            </a:r>
          </a:p>
          <a:p>
            <a:endParaRPr lang="en-US" sz="1400" dirty="0"/>
          </a:p>
          <a:p>
            <a:pPr marL="285750" indent="-285750">
              <a:buFont typeface="Arial" panose="020B0604020202020204" pitchFamily="34" charset="0"/>
              <a:buChar char="•"/>
            </a:pPr>
            <a:r>
              <a:rPr lang="en-US" sz="1400" dirty="0"/>
              <a:t>Reduce the model complexity</a:t>
            </a:r>
          </a:p>
          <a:p>
            <a:pPr marL="285750" indent="-285750">
              <a:buFont typeface="Arial" panose="020B0604020202020204" pitchFamily="34" charset="0"/>
              <a:buChar char="•"/>
            </a:pPr>
            <a:r>
              <a:rPr lang="en-US" sz="1400" dirty="0"/>
              <a:t>Regularization</a:t>
            </a:r>
          </a:p>
          <a:p>
            <a:endParaRPr lang="en-US" dirty="0"/>
          </a:p>
        </p:txBody>
      </p:sp>
      <p:pic>
        <p:nvPicPr>
          <p:cNvPr id="6" name="Picture 5"/>
          <p:cNvPicPr>
            <a:picLocks noChangeAspect="1"/>
          </p:cNvPicPr>
          <p:nvPr/>
        </p:nvPicPr>
        <p:blipFill>
          <a:blip r:embed="rId2"/>
          <a:stretch>
            <a:fillRect/>
          </a:stretch>
        </p:blipFill>
        <p:spPr>
          <a:xfrm>
            <a:off x="758169" y="3188652"/>
            <a:ext cx="9454535" cy="2845148"/>
          </a:xfrm>
          <a:prstGeom prst="rect">
            <a:avLst/>
          </a:prstGeom>
        </p:spPr>
      </p:pic>
    </p:spTree>
    <p:extLst>
      <p:ext uri="{BB962C8B-B14F-4D97-AF65-F5344CB8AC3E}">
        <p14:creationId xmlns:p14="http://schemas.microsoft.com/office/powerpoint/2010/main" val="3892707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model summary</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32</a:t>
            </a:fld>
            <a:endParaRPr lang="en-US" noProof="0" dirty="0"/>
          </a:p>
        </p:txBody>
      </p:sp>
      <p:sp>
        <p:nvSpPr>
          <p:cNvPr id="4" name="TextBox 3"/>
          <p:cNvSpPr txBox="1"/>
          <p:nvPr/>
        </p:nvSpPr>
        <p:spPr>
          <a:xfrm>
            <a:off x="594360" y="1531620"/>
            <a:ext cx="10683240" cy="1815882"/>
          </a:xfrm>
          <a:prstGeom prst="rect">
            <a:avLst/>
          </a:prstGeom>
          <a:noFill/>
        </p:spPr>
        <p:txBody>
          <a:bodyPr wrap="square" rtlCol="0">
            <a:spAutoFit/>
          </a:bodyPr>
          <a:lstStyle/>
          <a:p>
            <a:r>
              <a:rPr lang="en-US" sz="1400" dirty="0"/>
              <a:t>We analyzed several linear models; Linear Regression, Polynomial, Ridge and Lasso.  </a:t>
            </a:r>
          </a:p>
          <a:p>
            <a:endParaRPr lang="en-US" sz="1400" dirty="0"/>
          </a:p>
          <a:p>
            <a:r>
              <a:rPr lang="en-US" sz="1400" dirty="0"/>
              <a:t>We have discussed Linear regression and Polynomial introduces a more controlled fit depending on the degree put into the model.  Ridge and Lasso regression uses two different penalty functions. Ridge uses l2 where as lasso go with l1. In ridge regression, the penalty is the sum of the squares of the coefficients and for the Lasso, it’s the sum of the absolute values of the coefficients. It’s a shrinkage towards zero using an absolute value (l1 penalty) rather than a sum of squares(l2 penalty).  Ridge regression can’t zero coefficients. You either select all the coefficients or none of them whereas LASSO does both parameter shrinkage and variable selection automatically because it zero out the coefficients of collinear variables. </a:t>
            </a:r>
            <a:endParaRPr lang="en-US" dirty="0"/>
          </a:p>
        </p:txBody>
      </p:sp>
      <p:pic>
        <p:nvPicPr>
          <p:cNvPr id="5" name="Picture 4"/>
          <p:cNvPicPr>
            <a:picLocks noChangeAspect="1"/>
          </p:cNvPicPr>
          <p:nvPr/>
        </p:nvPicPr>
        <p:blipFill>
          <a:blip r:embed="rId2"/>
          <a:stretch>
            <a:fillRect/>
          </a:stretch>
        </p:blipFill>
        <p:spPr>
          <a:xfrm>
            <a:off x="441577" y="4035330"/>
            <a:ext cx="4511424" cy="2259594"/>
          </a:xfrm>
          <a:prstGeom prst="rect">
            <a:avLst/>
          </a:prstGeom>
        </p:spPr>
      </p:pic>
      <p:pic>
        <p:nvPicPr>
          <p:cNvPr id="6" name="Picture 5"/>
          <p:cNvPicPr>
            <a:picLocks noChangeAspect="1"/>
          </p:cNvPicPr>
          <p:nvPr/>
        </p:nvPicPr>
        <p:blipFill>
          <a:blip r:embed="rId3"/>
          <a:stretch>
            <a:fillRect/>
          </a:stretch>
        </p:blipFill>
        <p:spPr>
          <a:xfrm>
            <a:off x="5291711" y="3486238"/>
            <a:ext cx="5985889" cy="2969501"/>
          </a:xfrm>
          <a:prstGeom prst="rect">
            <a:avLst/>
          </a:prstGeom>
        </p:spPr>
      </p:pic>
      <p:sp>
        <p:nvSpPr>
          <p:cNvPr id="7" name="TextBox 6"/>
          <p:cNvSpPr txBox="1"/>
          <p:nvPr/>
        </p:nvSpPr>
        <p:spPr>
          <a:xfrm>
            <a:off x="6774180" y="3712164"/>
            <a:ext cx="4236720" cy="646331"/>
          </a:xfrm>
          <a:prstGeom prst="rect">
            <a:avLst/>
          </a:prstGeom>
          <a:noFill/>
        </p:spPr>
        <p:txBody>
          <a:bodyPr wrap="square" rtlCol="0">
            <a:spAutoFit/>
          </a:bodyPr>
          <a:lstStyle/>
          <a:p>
            <a:r>
              <a:rPr lang="en-US" dirty="0"/>
              <a:t>Actual versus predicted prices where quite similar.</a:t>
            </a:r>
          </a:p>
        </p:txBody>
      </p:sp>
      <p:sp>
        <p:nvSpPr>
          <p:cNvPr id="8" name="TextBox 7"/>
          <p:cNvSpPr txBox="1"/>
          <p:nvPr/>
        </p:nvSpPr>
        <p:spPr>
          <a:xfrm>
            <a:off x="906780" y="3604260"/>
            <a:ext cx="3375660" cy="369332"/>
          </a:xfrm>
          <a:prstGeom prst="rect">
            <a:avLst/>
          </a:prstGeom>
          <a:noFill/>
        </p:spPr>
        <p:txBody>
          <a:bodyPr wrap="square" rtlCol="0">
            <a:spAutoFit/>
          </a:bodyPr>
          <a:lstStyle/>
          <a:p>
            <a:endParaRPr lang="en-US" dirty="0"/>
          </a:p>
        </p:txBody>
      </p:sp>
      <p:sp>
        <p:nvSpPr>
          <p:cNvPr id="9" name="TextBox 8"/>
          <p:cNvSpPr txBox="1"/>
          <p:nvPr/>
        </p:nvSpPr>
        <p:spPr>
          <a:xfrm>
            <a:off x="441577" y="3604260"/>
            <a:ext cx="4511424" cy="369332"/>
          </a:xfrm>
          <a:prstGeom prst="rect">
            <a:avLst/>
          </a:prstGeom>
          <a:noFill/>
        </p:spPr>
        <p:txBody>
          <a:bodyPr wrap="square" rtlCol="0">
            <a:spAutoFit/>
          </a:bodyPr>
          <a:lstStyle/>
          <a:p>
            <a:r>
              <a:rPr lang="en-US" dirty="0"/>
              <a:t>Error residual looked good…</a:t>
            </a:r>
          </a:p>
        </p:txBody>
      </p:sp>
    </p:spTree>
    <p:extLst>
      <p:ext uri="{BB962C8B-B14F-4D97-AF65-F5344CB8AC3E}">
        <p14:creationId xmlns:p14="http://schemas.microsoft.com/office/powerpoint/2010/main" val="2470165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358DCB-AFED-C248-8A1C-BC46BA83091B}"/>
              </a:ext>
            </a:extLst>
          </p:cNvPr>
          <p:cNvSpPr>
            <a:spLocks noGrp="1"/>
          </p:cNvSpPr>
          <p:nvPr>
            <p:ph type="sldNum" sz="quarter" idx="12"/>
          </p:nvPr>
        </p:nvSpPr>
        <p:spPr/>
        <p:txBody>
          <a:bodyPr/>
          <a:lstStyle/>
          <a:p>
            <a:fld id="{9EC71654-96A5-4280-94F3-931C61A9F92C}" type="slidenum">
              <a:rPr lang="en-US" noProof="0" smtClean="0"/>
              <a:pPr/>
              <a:t>33</a:t>
            </a:fld>
            <a:endParaRPr lang="en-US" noProof="0" dirty="0"/>
          </a:p>
        </p:txBody>
      </p:sp>
      <p:sp>
        <p:nvSpPr>
          <p:cNvPr id="3" name="Content Placeholder 2">
            <a:extLst>
              <a:ext uri="{FF2B5EF4-FFF2-40B4-BE49-F238E27FC236}">
                <a16:creationId xmlns:a16="http://schemas.microsoft.com/office/drawing/2014/main" id="{4823ECA7-38DB-114B-9DCE-57EEE78AECFD}"/>
              </a:ext>
            </a:extLst>
          </p:cNvPr>
          <p:cNvSpPr>
            <a:spLocks noGrp="1"/>
          </p:cNvSpPr>
          <p:nvPr>
            <p:ph sz="half" idx="1"/>
          </p:nvPr>
        </p:nvSpPr>
        <p:spPr>
          <a:xfrm>
            <a:off x="596900" y="1142999"/>
            <a:ext cx="10345420" cy="4678681"/>
          </a:xfrm>
        </p:spPr>
        <p:txBody>
          <a:bodyPr>
            <a:normAutofit fontScale="77500" lnSpcReduction="20000"/>
          </a:bodyPr>
          <a:lstStyle/>
          <a:p>
            <a:pPr marL="0" indent="0">
              <a:buNone/>
            </a:pPr>
            <a:r>
              <a:rPr lang="en-US" b="1" dirty="0"/>
              <a:t>ARIMA</a:t>
            </a:r>
            <a:r>
              <a:rPr lang="en-US" dirty="0"/>
              <a:t> is an acronym that stands for </a:t>
            </a:r>
            <a:r>
              <a:rPr lang="en-US" dirty="0" err="1"/>
              <a:t>AutoRegressive</a:t>
            </a:r>
            <a:r>
              <a:rPr lang="en-US" dirty="0"/>
              <a:t> Integrated Moving Average. It is a form of regression analysis whose goal is to predict future values by examining the </a:t>
            </a:r>
            <a:r>
              <a:rPr lang="en-US" i="1" dirty="0"/>
              <a:t>differences between values</a:t>
            </a:r>
            <a:r>
              <a:rPr lang="en-US" dirty="0"/>
              <a:t> in a series instead of through actual values. It can be better understood by looking at its three parts:</a:t>
            </a:r>
          </a:p>
          <a:p>
            <a:pPr lvl="0"/>
            <a:r>
              <a:rPr lang="en-US" dirty="0"/>
              <a:t>Autoregression (AR) - By regressing a variable on past values of itself, AR causes autocorrelations to gradually decay. Assuming recent events have greater influence than former events on the next outcome, the AR portion applies a weight to each of the past observations based on how recent they are and applies those values forecasts future outcomes.</a:t>
            </a:r>
          </a:p>
          <a:p>
            <a:pPr lvl="0"/>
            <a:r>
              <a:rPr lang="en-US" dirty="0"/>
              <a:t>Integrated (I) - To reduce seasonality and make a time series stationary, data values are replaced by the difference between the current values and the previous values. This </a:t>
            </a:r>
            <a:r>
              <a:rPr lang="en-US" i="1" dirty="0"/>
              <a:t>differencing </a:t>
            </a:r>
            <a:r>
              <a:rPr lang="en-US" dirty="0"/>
              <a:t>eliminates the seasonality.</a:t>
            </a:r>
          </a:p>
          <a:p>
            <a:pPr lvl="0"/>
            <a:r>
              <a:rPr lang="en-US" dirty="0"/>
              <a:t>Moving Average (MA) - To remove the random movements from a time series the Moving Average portion of ARIMA uses error terms from previous values to predict future observations. MA uses a fixed window and weights that are relative to the time making them more volatile and responsive to current events.</a:t>
            </a:r>
          </a:p>
          <a:p>
            <a:pPr marL="0" indent="0">
              <a:buNone/>
            </a:pPr>
            <a:endParaRPr lang="en-US" dirty="0"/>
          </a:p>
          <a:p>
            <a:pPr lvl="0"/>
            <a:endParaRPr lang="en-US" dirty="0"/>
          </a:p>
          <a:p>
            <a:endParaRPr lang="en-US" dirty="0"/>
          </a:p>
        </p:txBody>
      </p:sp>
      <p:sp>
        <p:nvSpPr>
          <p:cNvPr id="5" name="Title 4">
            <a:extLst>
              <a:ext uri="{FF2B5EF4-FFF2-40B4-BE49-F238E27FC236}">
                <a16:creationId xmlns:a16="http://schemas.microsoft.com/office/drawing/2014/main" id="{4DCA969E-578C-C543-8FF1-DB691358ADF3}"/>
              </a:ext>
            </a:extLst>
          </p:cNvPr>
          <p:cNvSpPr>
            <a:spLocks noGrp="1"/>
          </p:cNvSpPr>
          <p:nvPr>
            <p:ph type="title"/>
          </p:nvPr>
        </p:nvSpPr>
        <p:spPr>
          <a:xfrm>
            <a:off x="596900" y="313528"/>
            <a:ext cx="1510680" cy="500511"/>
          </a:xfrm>
        </p:spPr>
        <p:txBody>
          <a:bodyPr/>
          <a:lstStyle/>
          <a:p>
            <a:r>
              <a:rPr lang="en-US" dirty="0"/>
              <a:t>ARIMA</a:t>
            </a:r>
          </a:p>
        </p:txBody>
      </p:sp>
    </p:spTree>
    <p:extLst>
      <p:ext uri="{BB962C8B-B14F-4D97-AF65-F5344CB8AC3E}">
        <p14:creationId xmlns:p14="http://schemas.microsoft.com/office/powerpoint/2010/main" val="3844532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D9FE2C-E9DD-0E46-AAD3-CA22CEBC554B}"/>
              </a:ext>
            </a:extLst>
          </p:cNvPr>
          <p:cNvSpPr>
            <a:spLocks noGrp="1"/>
          </p:cNvSpPr>
          <p:nvPr>
            <p:ph type="sldNum" sz="quarter" idx="12"/>
          </p:nvPr>
        </p:nvSpPr>
        <p:spPr/>
        <p:txBody>
          <a:bodyPr/>
          <a:lstStyle/>
          <a:p>
            <a:fld id="{9EC71654-96A5-4280-94F3-931C61A9F92C}" type="slidenum">
              <a:rPr lang="en-US" noProof="0" smtClean="0"/>
              <a:pPr/>
              <a:t>34</a:t>
            </a:fld>
            <a:endParaRPr lang="en-US" noProof="0" dirty="0"/>
          </a:p>
        </p:txBody>
      </p:sp>
      <p:sp>
        <p:nvSpPr>
          <p:cNvPr id="4" name="Content Placeholder 3">
            <a:extLst>
              <a:ext uri="{FF2B5EF4-FFF2-40B4-BE49-F238E27FC236}">
                <a16:creationId xmlns:a16="http://schemas.microsoft.com/office/drawing/2014/main" id="{9691C10A-5C9F-BD44-B9E9-44529C56EF60}"/>
              </a:ext>
            </a:extLst>
          </p:cNvPr>
          <p:cNvSpPr>
            <a:spLocks noGrp="1"/>
          </p:cNvSpPr>
          <p:nvPr>
            <p:ph sz="half" idx="2"/>
          </p:nvPr>
        </p:nvSpPr>
        <p:spPr>
          <a:xfrm>
            <a:off x="6172200" y="2633345"/>
            <a:ext cx="5181600" cy="2746375"/>
          </a:xfrm>
        </p:spPr>
        <p:txBody>
          <a:bodyPr>
            <a:normAutofit fontScale="92500"/>
          </a:bodyPr>
          <a:lstStyle/>
          <a:p>
            <a:pPr marL="0" lvl="0" indent="0">
              <a:buNone/>
            </a:pPr>
            <a:r>
              <a:rPr lang="en-US" dirty="0"/>
              <a:t>ARIMA Model Assumptions Include:</a:t>
            </a:r>
          </a:p>
          <a:p>
            <a:pPr lvl="1"/>
            <a:r>
              <a:rPr lang="en-US" dirty="0"/>
              <a:t>Previous timepoints influence behavior of present timepoints</a:t>
            </a:r>
          </a:p>
          <a:p>
            <a:pPr lvl="1"/>
            <a:r>
              <a:rPr lang="en-US" dirty="0"/>
              <a:t>Data is free from anomalies</a:t>
            </a:r>
          </a:p>
          <a:p>
            <a:pPr lvl="1"/>
            <a:r>
              <a:rPr lang="en-US" dirty="0"/>
              <a:t>Model parameters and error term are constant</a:t>
            </a:r>
          </a:p>
          <a:p>
            <a:pPr lvl="1"/>
            <a:r>
              <a:rPr lang="en-US" dirty="0"/>
              <a:t>Series is stationary</a:t>
            </a:r>
          </a:p>
        </p:txBody>
      </p:sp>
      <p:sp>
        <p:nvSpPr>
          <p:cNvPr id="5" name="Title 4">
            <a:extLst>
              <a:ext uri="{FF2B5EF4-FFF2-40B4-BE49-F238E27FC236}">
                <a16:creationId xmlns:a16="http://schemas.microsoft.com/office/drawing/2014/main" id="{CA644862-7DBB-2047-9C6C-D8547C29A47F}"/>
              </a:ext>
            </a:extLst>
          </p:cNvPr>
          <p:cNvSpPr>
            <a:spLocks noGrp="1"/>
          </p:cNvSpPr>
          <p:nvPr>
            <p:ph type="title"/>
          </p:nvPr>
        </p:nvSpPr>
        <p:spPr/>
        <p:txBody>
          <a:bodyPr/>
          <a:lstStyle/>
          <a:p>
            <a:r>
              <a:rPr lang="en-US" dirty="0"/>
              <a:t>ARIMA Parameters</a:t>
            </a:r>
          </a:p>
        </p:txBody>
      </p:sp>
      <p:graphicFrame>
        <p:nvGraphicFramePr>
          <p:cNvPr id="6" name="Content Placeholder 10">
            <a:extLst>
              <a:ext uri="{FF2B5EF4-FFF2-40B4-BE49-F238E27FC236}">
                <a16:creationId xmlns:a16="http://schemas.microsoft.com/office/drawing/2014/main" id="{94FC8CF5-D7CB-8B44-B0D5-EAB6B093177E}"/>
              </a:ext>
            </a:extLst>
          </p:cNvPr>
          <p:cNvGraphicFramePr>
            <a:graphicFrameLocks noGrp="1"/>
          </p:cNvGraphicFramePr>
          <p:nvPr>
            <p:ph sz="half" idx="1"/>
            <p:extLst>
              <p:ext uri="{D42A27DB-BD31-4B8C-83A1-F6EECF244321}">
                <p14:modId xmlns:p14="http://schemas.microsoft.com/office/powerpoint/2010/main" val="1999554273"/>
              </p:ext>
            </p:extLst>
          </p:nvPr>
        </p:nvGraphicFramePr>
        <p:xfrm>
          <a:off x="515938" y="1155065"/>
          <a:ext cx="8216582" cy="53006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7F041ADF-F8C7-944C-B500-A67207DC7E86}"/>
              </a:ext>
            </a:extLst>
          </p:cNvPr>
          <p:cNvSpPr txBox="1"/>
          <p:nvPr/>
        </p:nvSpPr>
        <p:spPr>
          <a:xfrm>
            <a:off x="1143000" y="3383280"/>
            <a:ext cx="2499360" cy="461665"/>
          </a:xfrm>
          <a:prstGeom prst="rect">
            <a:avLst/>
          </a:prstGeom>
          <a:noFill/>
        </p:spPr>
        <p:txBody>
          <a:bodyPr wrap="square" rtlCol="0">
            <a:spAutoFit/>
          </a:bodyPr>
          <a:lstStyle/>
          <a:p>
            <a:pPr algn="ctr"/>
            <a:r>
              <a:rPr lang="en-US" sz="2400" b="1" dirty="0">
                <a:solidFill>
                  <a:schemeClr val="bg1"/>
                </a:solidFill>
              </a:rPr>
              <a:t> ARIMA</a:t>
            </a:r>
          </a:p>
        </p:txBody>
      </p:sp>
    </p:spTree>
    <p:extLst>
      <p:ext uri="{BB962C8B-B14F-4D97-AF65-F5344CB8AC3E}">
        <p14:creationId xmlns:p14="http://schemas.microsoft.com/office/powerpoint/2010/main" val="2431633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arima</a:t>
            </a: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35</a:t>
            </a:fld>
            <a:endParaRPr lang="en-US" noProof="0" dirty="0"/>
          </a:p>
        </p:txBody>
      </p:sp>
      <p:sp>
        <p:nvSpPr>
          <p:cNvPr id="5" name="TextBox 4"/>
          <p:cNvSpPr txBox="1"/>
          <p:nvPr/>
        </p:nvSpPr>
        <p:spPr>
          <a:xfrm>
            <a:off x="1728439" y="5811066"/>
            <a:ext cx="9635257" cy="461665"/>
          </a:xfrm>
          <a:prstGeom prst="rect">
            <a:avLst/>
          </a:prstGeom>
          <a:noFill/>
        </p:spPr>
        <p:txBody>
          <a:bodyPr wrap="square" rtlCol="0">
            <a:spAutoFit/>
          </a:bodyPr>
          <a:lstStyle/>
          <a:p>
            <a:r>
              <a:rPr lang="en-US" sz="1200" i="1" dirty="0"/>
              <a:t>Note: while the graph indicates this is a poor strategy, domain expertise and more advanced types of this modeling technique will make up a good part of our trading strategy.  More on this in the next section.</a:t>
            </a:r>
          </a:p>
        </p:txBody>
      </p:sp>
      <p:graphicFrame>
        <p:nvGraphicFramePr>
          <p:cNvPr id="10" name="Content Placeholder 6">
            <a:extLst>
              <a:ext uri="{FF2B5EF4-FFF2-40B4-BE49-F238E27FC236}">
                <a16:creationId xmlns:a16="http://schemas.microsoft.com/office/drawing/2014/main" id="{B3481B1D-D03B-8E42-A257-488C99C22E9D}"/>
              </a:ext>
            </a:extLst>
          </p:cNvPr>
          <p:cNvGraphicFramePr>
            <a:graphicFrameLocks/>
          </p:cNvGraphicFramePr>
          <p:nvPr>
            <p:extLst>
              <p:ext uri="{D42A27DB-BD31-4B8C-83A1-F6EECF244321}">
                <p14:modId xmlns:p14="http://schemas.microsoft.com/office/powerpoint/2010/main" val="3642517757"/>
              </p:ext>
            </p:extLst>
          </p:nvPr>
        </p:nvGraphicFramePr>
        <p:xfrm>
          <a:off x="918489" y="84928"/>
          <a:ext cx="10907751" cy="6056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5268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 Algorithm In Trading</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36</a:t>
            </a:fld>
            <a:endParaRPr lang="en-US" noProof="0" dirty="0"/>
          </a:p>
        </p:txBody>
      </p:sp>
      <p:sp>
        <p:nvSpPr>
          <p:cNvPr id="4" name="TextBox 3"/>
          <p:cNvSpPr txBox="1"/>
          <p:nvPr/>
        </p:nvSpPr>
        <p:spPr>
          <a:xfrm>
            <a:off x="595223" y="1293962"/>
            <a:ext cx="10662249" cy="2308324"/>
          </a:xfrm>
          <a:prstGeom prst="rect">
            <a:avLst/>
          </a:prstGeom>
          <a:noFill/>
        </p:spPr>
        <p:txBody>
          <a:bodyPr wrap="square" rtlCol="0">
            <a:spAutoFit/>
          </a:bodyPr>
          <a:lstStyle/>
          <a:p>
            <a:pPr fontAlgn="base"/>
            <a:r>
              <a:rPr lang="en-US" sz="1400" dirty="0"/>
              <a:t>Random forest is a supervised classification machine learning algorithm which uses ensemble method. Simply put, a random forest is made up of numerous decision trees and helps to tackle the problem of overfitting in decision trees. These decision trees are randomly constructed by selecting random features from the given dataset.  Random forest arrives at a decision or prediction based on the maximum number of votes received from the decision trees. The outcome which is arrived at, for a maximum number of times through the numerous decision trees is considered as the final outcome by the random forest. Random forests are based on ensemble learning techniques. Ensemble, simply means a group or a collection, which in this case, is a collection of decision trees, together called as random forest. The accuracy of ensemble models is better than the accuracy of individual models due to the fact that it compiles the results from the individual models and provides a final outcome.</a:t>
            </a:r>
          </a:p>
          <a:p>
            <a:pPr fontAlgn="base"/>
            <a:endParaRPr lang="en-US" sz="1400" dirty="0"/>
          </a:p>
          <a:p>
            <a:endParaRPr lang="en-US" dirty="0"/>
          </a:p>
        </p:txBody>
      </p:sp>
      <p:sp>
        <p:nvSpPr>
          <p:cNvPr id="5" name="TextBox 4"/>
          <p:cNvSpPr txBox="1"/>
          <p:nvPr/>
        </p:nvSpPr>
        <p:spPr>
          <a:xfrm>
            <a:off x="595223" y="3095284"/>
            <a:ext cx="5909787" cy="3385542"/>
          </a:xfrm>
          <a:prstGeom prst="rect">
            <a:avLst/>
          </a:prstGeom>
          <a:noFill/>
        </p:spPr>
        <p:txBody>
          <a:bodyPr wrap="square" rtlCol="0">
            <a:spAutoFit/>
          </a:bodyPr>
          <a:lstStyle/>
          <a:p>
            <a:pPr fontAlgn="base"/>
            <a:r>
              <a:rPr lang="en-US" sz="1400" dirty="0"/>
              <a:t>Features are selected randomly using a method known as bootstrap aggregating or bagging. From the set of features available in the dataset, a number of training subsets are created by choosing random features with replacement. What this means is that one feature may be repeated in different training subsets at the same time.  For example, our dataset contains a number of features and subsets of 5 features are to be selected to construct different decision trees then these 5 features will be selected randomly and any feature can be a part of more than one subset. This ensures randomness, making the correlation between the trees less, thus overcoming the problem of overfitting.  Once the features are selected, the trees are constructed based on the best split. Each tree gives an output which is considered as a ‘vote’ from that tree to the given output. The output which receives the maximum ‘votes’ is chosen by the random forest as the final output/result or in case of continuous variables, the average of all the outputs is considered as the final output.</a:t>
            </a:r>
          </a:p>
          <a:p>
            <a:endParaRPr lang="en-US" dirty="0"/>
          </a:p>
        </p:txBody>
      </p:sp>
      <p:pic>
        <p:nvPicPr>
          <p:cNvPr id="1026" name="Picture 2" descr="Random Forest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5010" y="3095284"/>
            <a:ext cx="5390818" cy="326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627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 ALGORITHM RESULTS</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37</a:t>
            </a:fld>
            <a:endParaRPr lang="en-US" noProof="0" dirty="0"/>
          </a:p>
        </p:txBody>
      </p:sp>
      <p:pic>
        <p:nvPicPr>
          <p:cNvPr id="4" name="Picture 3"/>
          <p:cNvPicPr>
            <a:picLocks noChangeAspect="1"/>
          </p:cNvPicPr>
          <p:nvPr/>
        </p:nvPicPr>
        <p:blipFill>
          <a:blip r:embed="rId2"/>
          <a:stretch>
            <a:fillRect/>
          </a:stretch>
        </p:blipFill>
        <p:spPr>
          <a:xfrm>
            <a:off x="850491" y="1497065"/>
            <a:ext cx="9990686" cy="4450466"/>
          </a:xfrm>
          <a:prstGeom prst="rect">
            <a:avLst/>
          </a:prstGeom>
        </p:spPr>
      </p:pic>
      <p:pic>
        <p:nvPicPr>
          <p:cNvPr id="6" name="Picture 5"/>
          <p:cNvPicPr>
            <a:picLocks noChangeAspect="1"/>
          </p:cNvPicPr>
          <p:nvPr/>
        </p:nvPicPr>
        <p:blipFill>
          <a:blip r:embed="rId3"/>
          <a:stretch>
            <a:fillRect/>
          </a:stretch>
        </p:blipFill>
        <p:spPr>
          <a:xfrm>
            <a:off x="6607204" y="2014807"/>
            <a:ext cx="4067175" cy="2914650"/>
          </a:xfrm>
          <a:prstGeom prst="rect">
            <a:avLst/>
          </a:prstGeom>
        </p:spPr>
      </p:pic>
    </p:spTree>
    <p:extLst>
      <p:ext uri="{BB962C8B-B14F-4D97-AF65-F5344CB8AC3E}">
        <p14:creationId xmlns:p14="http://schemas.microsoft.com/office/powerpoint/2010/main" val="3343786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556" y="1016241"/>
            <a:ext cx="11150600" cy="920336"/>
          </a:xfrm>
        </p:spPr>
        <p:txBody>
          <a:bodyPr/>
          <a:lstStyle/>
          <a:p>
            <a:r>
              <a:rPr lang="en-US" b="0" dirty="0"/>
              <a:t>Future Contract Prediction with </a:t>
            </a:r>
            <a:r>
              <a:rPr lang="en-US" b="0" dirty="0" err="1"/>
              <a:t>XGBoost</a:t>
            </a:r>
            <a:br>
              <a:rPr lang="en-US" b="0" dirty="0"/>
            </a:b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38</a:t>
            </a:fld>
            <a:endParaRPr lang="en-US" noProof="0" dirty="0"/>
          </a:p>
        </p:txBody>
      </p:sp>
      <p:sp>
        <p:nvSpPr>
          <p:cNvPr id="4" name="TextBox 3"/>
          <p:cNvSpPr txBox="1"/>
          <p:nvPr/>
        </p:nvSpPr>
        <p:spPr>
          <a:xfrm>
            <a:off x="579120" y="1684020"/>
            <a:ext cx="10378440" cy="1200329"/>
          </a:xfrm>
          <a:prstGeom prst="rect">
            <a:avLst/>
          </a:prstGeom>
          <a:noFill/>
        </p:spPr>
        <p:txBody>
          <a:bodyPr wrap="square" rtlCol="0">
            <a:spAutoFit/>
          </a:bodyPr>
          <a:lstStyle/>
          <a:p>
            <a:r>
              <a:rPr lang="en-US" dirty="0"/>
              <a:t>We are going to change the approach future contract price prediction as a classification problem where we will try to predict whether future contract, on the n+5 day, will go up or down(5% winner), using historical future contract data. We will enrich the data to use technical indicators as features for our problem.  We have a very good data set for this type of modeling since  </a:t>
            </a:r>
          </a:p>
        </p:txBody>
      </p:sp>
      <p:sp>
        <p:nvSpPr>
          <p:cNvPr id="5" name="TextBox 4"/>
          <p:cNvSpPr txBox="1"/>
          <p:nvPr/>
        </p:nvSpPr>
        <p:spPr>
          <a:xfrm>
            <a:off x="579120" y="2881222"/>
            <a:ext cx="9773729" cy="3416320"/>
          </a:xfrm>
          <a:prstGeom prst="rect">
            <a:avLst/>
          </a:prstGeom>
          <a:noFill/>
        </p:spPr>
        <p:txBody>
          <a:bodyPr wrap="square" rtlCol="0">
            <a:spAutoFit/>
          </a:bodyPr>
          <a:lstStyle/>
          <a:p>
            <a:r>
              <a:rPr lang="en-US" dirty="0"/>
              <a:t>A couple considerations before we start modeling the dataset that we need to think about before starting;</a:t>
            </a:r>
          </a:p>
          <a:p>
            <a:endParaRPr lang="en-US" dirty="0"/>
          </a:p>
          <a:p>
            <a:r>
              <a:rPr lang="en-US" b="1" dirty="0"/>
              <a:t>Data Set and Feature Creation</a:t>
            </a:r>
          </a:p>
          <a:p>
            <a:r>
              <a:rPr lang="en-US" dirty="0"/>
              <a:t>Initially we will only be looking at global index and government energy report summary numbers.  We may need to create features.</a:t>
            </a:r>
          </a:p>
          <a:p>
            <a:endParaRPr lang="en-US" dirty="0"/>
          </a:p>
          <a:p>
            <a:r>
              <a:rPr lang="en-US" b="1" dirty="0"/>
              <a:t>Class Imbalance</a:t>
            </a:r>
          </a:p>
          <a:p>
            <a:r>
              <a:rPr lang="en-US" dirty="0"/>
              <a:t>Class imbalance can be a nuisance while training and also give a false feeling of high accuracy.  Fortunately, after checking the data set, it is a fairly even distribution(50%/50%) between winners and losers.  If this wasn’t the case, we would need subsample the data corpus.</a:t>
            </a:r>
          </a:p>
          <a:p>
            <a:endParaRPr lang="en-US" dirty="0"/>
          </a:p>
        </p:txBody>
      </p:sp>
    </p:spTree>
    <p:extLst>
      <p:ext uri="{BB962C8B-B14F-4D97-AF65-F5344CB8AC3E}">
        <p14:creationId xmlns:p14="http://schemas.microsoft.com/office/powerpoint/2010/main" val="41238525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XGBOOST Results</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39</a:t>
            </a:fld>
            <a:endParaRPr lang="en-US" noProof="0" dirty="0"/>
          </a:p>
        </p:txBody>
      </p:sp>
      <p:sp>
        <p:nvSpPr>
          <p:cNvPr id="4" name="TextBox 3"/>
          <p:cNvSpPr txBox="1"/>
          <p:nvPr/>
        </p:nvSpPr>
        <p:spPr>
          <a:xfrm>
            <a:off x="486704" y="1293962"/>
            <a:ext cx="11179834" cy="523220"/>
          </a:xfrm>
          <a:prstGeom prst="rect">
            <a:avLst/>
          </a:prstGeom>
          <a:noFill/>
        </p:spPr>
        <p:txBody>
          <a:bodyPr wrap="square" rtlCol="0">
            <a:spAutoFit/>
          </a:bodyPr>
          <a:lstStyle/>
          <a:p>
            <a:r>
              <a:rPr lang="en-US" sz="1400" dirty="0"/>
              <a:t>We are not shuffling data before splitting as we really want to predict prices in future by training our model on past data. Caution should be taken while training and evaluating time series data as there can be a high chance of overfitting (and don’t use cross-validation for evaluation).</a:t>
            </a:r>
          </a:p>
        </p:txBody>
      </p:sp>
      <p:pic>
        <p:nvPicPr>
          <p:cNvPr id="5" name="Picture 4"/>
          <p:cNvPicPr>
            <a:picLocks noChangeAspect="1"/>
          </p:cNvPicPr>
          <p:nvPr/>
        </p:nvPicPr>
        <p:blipFill>
          <a:blip r:embed="rId2"/>
          <a:stretch>
            <a:fillRect/>
          </a:stretch>
        </p:blipFill>
        <p:spPr>
          <a:xfrm>
            <a:off x="7791705" y="1842413"/>
            <a:ext cx="4061812" cy="1981372"/>
          </a:xfrm>
          <a:prstGeom prst="rect">
            <a:avLst/>
          </a:prstGeom>
        </p:spPr>
      </p:pic>
      <p:pic>
        <p:nvPicPr>
          <p:cNvPr id="6" name="Picture 5"/>
          <p:cNvPicPr>
            <a:picLocks noChangeAspect="1"/>
          </p:cNvPicPr>
          <p:nvPr/>
        </p:nvPicPr>
        <p:blipFill>
          <a:blip r:embed="rId3"/>
          <a:stretch>
            <a:fillRect/>
          </a:stretch>
        </p:blipFill>
        <p:spPr>
          <a:xfrm>
            <a:off x="7791705" y="4337703"/>
            <a:ext cx="4069433" cy="2004234"/>
          </a:xfrm>
          <a:prstGeom prst="rect">
            <a:avLst/>
          </a:prstGeom>
        </p:spPr>
      </p:pic>
      <p:sp>
        <p:nvSpPr>
          <p:cNvPr id="7" name="TextBox 6"/>
          <p:cNvSpPr txBox="1"/>
          <p:nvPr/>
        </p:nvSpPr>
        <p:spPr>
          <a:xfrm>
            <a:off x="10268141" y="2958754"/>
            <a:ext cx="2191110" cy="369332"/>
          </a:xfrm>
          <a:prstGeom prst="rect">
            <a:avLst/>
          </a:prstGeom>
          <a:noFill/>
        </p:spPr>
        <p:txBody>
          <a:bodyPr wrap="square" rtlCol="0">
            <a:spAutoFit/>
          </a:bodyPr>
          <a:lstStyle/>
          <a:p>
            <a:r>
              <a:rPr lang="en-US" dirty="0"/>
              <a:t>Accuracy 40%</a:t>
            </a:r>
          </a:p>
        </p:txBody>
      </p:sp>
      <p:sp>
        <p:nvSpPr>
          <p:cNvPr id="9" name="TextBox 8"/>
          <p:cNvSpPr txBox="1"/>
          <p:nvPr/>
        </p:nvSpPr>
        <p:spPr>
          <a:xfrm>
            <a:off x="9921539" y="5360748"/>
            <a:ext cx="1736617" cy="369332"/>
          </a:xfrm>
          <a:prstGeom prst="rect">
            <a:avLst/>
          </a:prstGeom>
          <a:noFill/>
        </p:spPr>
        <p:txBody>
          <a:bodyPr wrap="square" rtlCol="0">
            <a:spAutoFit/>
          </a:bodyPr>
          <a:lstStyle/>
          <a:p>
            <a:r>
              <a:rPr lang="en-US" dirty="0"/>
              <a:t>Accuracy 85%</a:t>
            </a:r>
          </a:p>
        </p:txBody>
      </p:sp>
      <p:sp>
        <p:nvSpPr>
          <p:cNvPr id="13" name="TextBox 12"/>
          <p:cNvSpPr txBox="1"/>
          <p:nvPr/>
        </p:nvSpPr>
        <p:spPr>
          <a:xfrm>
            <a:off x="578959" y="4647322"/>
            <a:ext cx="5512279" cy="1384995"/>
          </a:xfrm>
          <a:prstGeom prst="rect">
            <a:avLst/>
          </a:prstGeom>
          <a:noFill/>
        </p:spPr>
        <p:txBody>
          <a:bodyPr wrap="square" rtlCol="0">
            <a:spAutoFit/>
          </a:bodyPr>
          <a:lstStyle/>
          <a:p>
            <a:r>
              <a:rPr lang="en-US" sz="1400" dirty="0"/>
              <a:t>So, we are able to get some performance with best accuracy of 85%. Since, forecasting future contract prices is quite difficult, framing it as a 2-class classification problem is a good way to start and we can then go more granular by turning it into a multi-class problem by defining a label for different ranges of price movement and if we succeed at that then we can finally move to price prediction (a regression problem).</a:t>
            </a:r>
          </a:p>
        </p:txBody>
      </p:sp>
      <p:pic>
        <p:nvPicPr>
          <p:cNvPr id="14" name="Picture 13"/>
          <p:cNvPicPr>
            <a:picLocks noChangeAspect="1"/>
          </p:cNvPicPr>
          <p:nvPr/>
        </p:nvPicPr>
        <p:blipFill>
          <a:blip r:embed="rId4"/>
          <a:stretch>
            <a:fillRect/>
          </a:stretch>
        </p:blipFill>
        <p:spPr>
          <a:xfrm>
            <a:off x="6421735" y="4499241"/>
            <a:ext cx="2610121" cy="1459999"/>
          </a:xfrm>
          <a:prstGeom prst="rect">
            <a:avLst/>
          </a:prstGeom>
        </p:spPr>
      </p:pic>
      <p:sp>
        <p:nvSpPr>
          <p:cNvPr id="8" name="TextBox 7"/>
          <p:cNvSpPr txBox="1"/>
          <p:nvPr/>
        </p:nvSpPr>
        <p:spPr>
          <a:xfrm>
            <a:off x="578959" y="3046884"/>
            <a:ext cx="5960853" cy="1600438"/>
          </a:xfrm>
          <a:prstGeom prst="rect">
            <a:avLst/>
          </a:prstGeom>
          <a:noFill/>
        </p:spPr>
        <p:txBody>
          <a:bodyPr wrap="square" rtlCol="0">
            <a:spAutoFit/>
          </a:bodyPr>
          <a:lstStyle/>
          <a:p>
            <a:r>
              <a:rPr lang="en-US" sz="1400" dirty="0"/>
              <a:t>Therefore we created a number of </a:t>
            </a:r>
            <a:r>
              <a:rPr lang="en-US" sz="1400" dirty="0" err="1"/>
              <a:t>ocillators</a:t>
            </a:r>
            <a:r>
              <a:rPr lang="en-US" sz="1400" dirty="0"/>
              <a:t> and technical indicators based on price.  Below is the list of features added to the dataset;</a:t>
            </a:r>
          </a:p>
          <a:p>
            <a:pPr marL="285750" indent="-285750">
              <a:buFont typeface="Arial" panose="020B0604020202020204" pitchFamily="34" charset="0"/>
              <a:buChar char="•"/>
            </a:pPr>
            <a:r>
              <a:rPr lang="en-US" sz="1400" dirty="0"/>
              <a:t>Moving Average Convergence Divergence (MACD), </a:t>
            </a:r>
          </a:p>
          <a:p>
            <a:pPr marL="285750" indent="-285750">
              <a:buFont typeface="Arial" panose="020B0604020202020204" pitchFamily="34" charset="0"/>
              <a:buChar char="•"/>
            </a:pPr>
            <a:r>
              <a:rPr lang="en-US" sz="1400" dirty="0"/>
              <a:t>Hull Exponential Moving Average (HMA), </a:t>
            </a:r>
          </a:p>
          <a:p>
            <a:pPr marL="285750" indent="-285750">
              <a:buFont typeface="Arial" panose="020B0604020202020204" pitchFamily="34" charset="0"/>
              <a:buChar char="•"/>
            </a:pPr>
            <a:r>
              <a:rPr lang="en-US" sz="1400" dirty="0"/>
              <a:t>Bollinger Bands (BBANDS), </a:t>
            </a:r>
          </a:p>
          <a:p>
            <a:pPr marL="285750" indent="-285750">
              <a:buFont typeface="Arial" panose="020B0604020202020204" pitchFamily="34" charset="0"/>
              <a:buChar char="•"/>
            </a:pPr>
            <a:r>
              <a:rPr lang="en-US" sz="1400" dirty="0"/>
              <a:t>On-Balance Volume (OBV), </a:t>
            </a:r>
          </a:p>
          <a:p>
            <a:pPr marL="285750" indent="-285750">
              <a:buFont typeface="Arial" panose="020B0604020202020204" pitchFamily="34" charset="0"/>
              <a:buChar char="•"/>
            </a:pPr>
            <a:r>
              <a:rPr lang="en-US" sz="1400" dirty="0" err="1"/>
              <a:t>Aroon</a:t>
            </a:r>
            <a:r>
              <a:rPr lang="en-US" sz="1400" dirty="0"/>
              <a:t> Oscillator (AROON) </a:t>
            </a:r>
          </a:p>
        </p:txBody>
      </p:sp>
      <p:sp>
        <p:nvSpPr>
          <p:cNvPr id="10" name="TextBox 9"/>
          <p:cNvSpPr txBox="1"/>
          <p:nvPr/>
        </p:nvSpPr>
        <p:spPr>
          <a:xfrm>
            <a:off x="578959" y="1877332"/>
            <a:ext cx="7430379" cy="1384995"/>
          </a:xfrm>
          <a:prstGeom prst="rect">
            <a:avLst/>
          </a:prstGeom>
          <a:noFill/>
        </p:spPr>
        <p:txBody>
          <a:bodyPr wrap="square" rtlCol="0">
            <a:spAutoFit/>
          </a:bodyPr>
          <a:lstStyle/>
          <a:p>
            <a:r>
              <a:rPr lang="en-US" sz="1400" dirty="0"/>
              <a:t>Our initial accuracy on just the dataset of index and energy department data was around 40%.  Technical indicators are good predictors for future contract prices and hence serves as a good proxy for features in a parametric model (as </a:t>
            </a:r>
            <a:r>
              <a:rPr lang="en-US" sz="1400" dirty="0" err="1"/>
              <a:t>XGBoost</a:t>
            </a:r>
            <a:r>
              <a:rPr lang="en-US" sz="1400" dirty="0"/>
              <a:t> and other similar algorithms don’t capture time dependency of features), though there are better practices that can be tried. However, this approach serves as a good beginning for stock prediction nonetheless.</a:t>
            </a:r>
          </a:p>
          <a:p>
            <a:endParaRPr lang="en-US" sz="1400" dirty="0"/>
          </a:p>
        </p:txBody>
      </p:sp>
    </p:spTree>
    <p:extLst>
      <p:ext uri="{BB962C8B-B14F-4D97-AF65-F5344CB8AC3E}">
        <p14:creationId xmlns:p14="http://schemas.microsoft.com/office/powerpoint/2010/main" val="1360313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716280" y="440843"/>
            <a:ext cx="10561320" cy="492519"/>
          </a:xfrm>
        </p:spPr>
        <p:txBody>
          <a:bodyPr/>
          <a:lstStyle/>
          <a:p>
            <a:pPr algn="ctr"/>
            <a:r>
              <a:rPr lang="en-US" dirty="0">
                <a:solidFill>
                  <a:schemeClr val="accent1"/>
                </a:solidFill>
              </a:rPr>
              <a:t>Executive summary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4</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979269996"/>
              </p:ext>
            </p:extLst>
          </p:nvPr>
        </p:nvGraphicFramePr>
        <p:xfrm>
          <a:off x="716280" y="1112520"/>
          <a:ext cx="10561320" cy="5006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99599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246620"/>
            <a:ext cx="11150600" cy="1437399"/>
          </a:xfrm>
        </p:spPr>
        <p:txBody>
          <a:bodyPr/>
          <a:lstStyle/>
          <a:p>
            <a:r>
              <a:rPr lang="en-US" dirty="0"/>
              <a:t>Essentials of Deep Learning : Introduction to Long Short Term Memory(LSTM)</a:t>
            </a:r>
            <a:br>
              <a:rPr lang="en-US" dirty="0"/>
            </a:b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40</a:t>
            </a:fld>
            <a:endParaRPr lang="en-US" noProof="0" dirty="0"/>
          </a:p>
        </p:txBody>
      </p:sp>
      <p:sp>
        <p:nvSpPr>
          <p:cNvPr id="4" name="TextBox 3"/>
          <p:cNvSpPr txBox="1"/>
          <p:nvPr/>
        </p:nvSpPr>
        <p:spPr>
          <a:xfrm>
            <a:off x="624840" y="1432560"/>
            <a:ext cx="10738856" cy="1661993"/>
          </a:xfrm>
          <a:prstGeom prst="rect">
            <a:avLst/>
          </a:prstGeom>
          <a:noFill/>
        </p:spPr>
        <p:txBody>
          <a:bodyPr wrap="square" rtlCol="0">
            <a:spAutoFit/>
          </a:bodyPr>
          <a:lstStyle/>
          <a:p>
            <a:r>
              <a:rPr lang="en-US" sz="1400" dirty="0"/>
              <a:t>Sequence prediction problems have been around for a long time. They are considered as one of the hardest problems to solve in the data science industry. With the recent breakthroughs that have been happening in data science, it is found that for almost all of these sequence prediction problems, Long short Term Memory networks, LSTMs have been observed as the most effective solution.</a:t>
            </a:r>
          </a:p>
          <a:p>
            <a:endParaRPr lang="en-US" sz="1400" dirty="0"/>
          </a:p>
          <a:p>
            <a:r>
              <a:rPr lang="en-US" sz="1400" dirty="0"/>
              <a:t>LSTMs have an edge over conventional feed-forward neural networks and RNN in many ways. This is because of their property of selectively remembering patterns for long durations of time.  The purpose of this article is to explain LSTM and enable you to use it in real life problems. </a:t>
            </a:r>
          </a:p>
          <a:p>
            <a:endParaRPr lang="en-US" dirty="0"/>
          </a:p>
        </p:txBody>
      </p:sp>
      <p:sp>
        <p:nvSpPr>
          <p:cNvPr id="5" name="TextBox 4"/>
          <p:cNvSpPr txBox="1"/>
          <p:nvPr/>
        </p:nvSpPr>
        <p:spPr>
          <a:xfrm>
            <a:off x="624840" y="2948436"/>
            <a:ext cx="5021580" cy="3385542"/>
          </a:xfrm>
          <a:prstGeom prst="rect">
            <a:avLst/>
          </a:prstGeom>
          <a:noFill/>
        </p:spPr>
        <p:txBody>
          <a:bodyPr wrap="square" rtlCol="0">
            <a:spAutoFit/>
          </a:bodyPr>
          <a:lstStyle/>
          <a:p>
            <a:r>
              <a:rPr lang="en-US" sz="1400" dirty="0"/>
              <a:t>Take our example of sequential data, which is the future contract price data. A simple machine learning model or an Artificial Neural Network may learn to predict the future prices based on a number of features: the volume of the future contract, the opening value etc. While the price of the contract depends on these features, it is also largely dependent on the contract values in the previous days. In fact for a trader, these values in the previous days (or the trend) is one major deciding factor for predictions.  In the conventional feed-forward neural networks, all test cases are considered to be independent. That is when fitting the model for a particular day, there is no consideration for the stock prices on the previous days.  This dependency on time is achieved via Recurrent Neural Networks. </a:t>
            </a:r>
          </a:p>
          <a:p>
            <a:endParaRPr lang="en-US" sz="1400" dirty="0"/>
          </a:p>
          <a:p>
            <a:endParaRPr lang="en-US" dirty="0"/>
          </a:p>
        </p:txBody>
      </p:sp>
      <p:sp>
        <p:nvSpPr>
          <p:cNvPr id="6" name="TextBox 5"/>
          <p:cNvSpPr txBox="1"/>
          <p:nvPr/>
        </p:nvSpPr>
        <p:spPr>
          <a:xfrm>
            <a:off x="5928360" y="2887980"/>
            <a:ext cx="4960620" cy="584775"/>
          </a:xfrm>
          <a:prstGeom prst="rect">
            <a:avLst/>
          </a:prstGeom>
          <a:noFill/>
        </p:spPr>
        <p:txBody>
          <a:bodyPr wrap="square" rtlCol="0">
            <a:spAutoFit/>
          </a:bodyPr>
          <a:lstStyle/>
          <a:p>
            <a:r>
              <a:rPr lang="en-US" sz="1400" dirty="0"/>
              <a:t>A typical RNN looks like:</a:t>
            </a:r>
          </a:p>
          <a:p>
            <a:endParaRPr lang="en-US" dirty="0"/>
          </a:p>
        </p:txBody>
      </p:sp>
      <p:pic>
        <p:nvPicPr>
          <p:cNvPr id="1026" name="Picture 2" descr="https://s3-ap-south-1.amazonaws.com/av-blog-media/wp-content/uploads/2017/12/05231650/rnn-neuron-196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715" y="3472755"/>
            <a:ext cx="18669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0958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look into Recurrent Neural Networks (RNN)</a:t>
            </a:r>
            <a:br>
              <a:rPr lang="en-US" dirty="0"/>
            </a:b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41</a:t>
            </a:fld>
            <a:endParaRPr lang="en-US" noProof="0" dirty="0"/>
          </a:p>
        </p:txBody>
      </p:sp>
      <p:sp>
        <p:nvSpPr>
          <p:cNvPr id="4" name="TextBox 3"/>
          <p:cNvSpPr txBox="1"/>
          <p:nvPr/>
        </p:nvSpPr>
        <p:spPr>
          <a:xfrm>
            <a:off x="515938" y="1531620"/>
            <a:ext cx="10479722" cy="1446550"/>
          </a:xfrm>
          <a:prstGeom prst="rect">
            <a:avLst/>
          </a:prstGeom>
          <a:noFill/>
        </p:spPr>
        <p:txBody>
          <a:bodyPr wrap="square" rtlCol="0">
            <a:spAutoFit/>
          </a:bodyPr>
          <a:lstStyle/>
          <a:p>
            <a:r>
              <a:rPr lang="en-US" sz="1400" dirty="0"/>
              <a:t>Now it is easier for us to visualize how these networks are considering the trend of contract prices, before predicting the contract prices for today. Here every prediction at time t (</a:t>
            </a:r>
            <a:r>
              <a:rPr lang="en-US" sz="1400" dirty="0" err="1"/>
              <a:t>h_t</a:t>
            </a:r>
            <a:r>
              <a:rPr lang="en-US" sz="1400" dirty="0"/>
              <a:t>) is dependent on all previous predictions and the information learned from them.</a:t>
            </a:r>
          </a:p>
          <a:p>
            <a:r>
              <a:rPr lang="en-US" sz="1400" dirty="0"/>
              <a:t>RNNs can solve our purpose of sequence handling to a great extent but not entirely. RNNs are great when it comes to short contexts, but in order to be able to build a story and remember it, we need our models to be able to understand and remember the context behind the sequences, just like a human brain. This is not possible with a simple RNN.</a:t>
            </a:r>
          </a:p>
          <a:p>
            <a:endParaRPr lang="en-US" dirty="0"/>
          </a:p>
        </p:txBody>
      </p:sp>
      <p:pic>
        <p:nvPicPr>
          <p:cNvPr id="2050" name="Picture 2" descr="https://s3-ap-south-1.amazonaws.com/av-blog-media/wp-content/uploads/2017/12/06022525/bpt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8195" y="2931238"/>
            <a:ext cx="8315325"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3789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42</a:t>
            </a:fld>
            <a:endParaRPr lang="en-US" noProof="0" dirty="0"/>
          </a:p>
        </p:txBody>
      </p:sp>
      <p:sp>
        <p:nvSpPr>
          <p:cNvPr id="4" name="TextBox 3"/>
          <p:cNvSpPr txBox="1"/>
          <p:nvPr/>
        </p:nvSpPr>
        <p:spPr>
          <a:xfrm>
            <a:off x="609600" y="1950720"/>
            <a:ext cx="10754096" cy="2308324"/>
          </a:xfrm>
          <a:prstGeom prst="rect">
            <a:avLst/>
          </a:prstGeom>
          <a:noFill/>
        </p:spPr>
        <p:txBody>
          <a:bodyPr wrap="square" rtlCol="0">
            <a:spAutoFit/>
          </a:bodyPr>
          <a:lstStyle/>
          <a:p>
            <a:r>
              <a:rPr lang="en-US" dirty="0"/>
              <a:t>LSTMs are widely used for sequence prediction problems and have proven to be extremely effective. The reason they work so well is because LSTM is able to store past information that is important, and forget the information that is not. LSTM has three gates:</a:t>
            </a:r>
          </a:p>
          <a:p>
            <a:endParaRPr lang="en-US" dirty="0"/>
          </a:p>
          <a:p>
            <a:r>
              <a:rPr lang="en-US" b="1" dirty="0"/>
              <a:t>The input gate:</a:t>
            </a:r>
            <a:r>
              <a:rPr lang="en-US" dirty="0"/>
              <a:t> The input gate adds information to the cell state</a:t>
            </a:r>
          </a:p>
          <a:p>
            <a:r>
              <a:rPr lang="en-US" b="1" dirty="0"/>
              <a:t>The forget gate:</a:t>
            </a:r>
            <a:r>
              <a:rPr lang="en-US" dirty="0"/>
              <a:t> It removes the information that is no longer required by the model</a:t>
            </a:r>
          </a:p>
          <a:p>
            <a:r>
              <a:rPr lang="en-US" b="1" dirty="0"/>
              <a:t>The output gate: </a:t>
            </a:r>
            <a:r>
              <a:rPr lang="en-US" dirty="0"/>
              <a:t>Output Gate at LSTM selects the information to be shown as output</a:t>
            </a:r>
          </a:p>
          <a:p>
            <a:endParaRPr lang="en-US" dirty="0"/>
          </a:p>
        </p:txBody>
      </p:sp>
    </p:spTree>
    <p:extLst>
      <p:ext uri="{BB962C8B-B14F-4D97-AF65-F5344CB8AC3E}">
        <p14:creationId xmlns:p14="http://schemas.microsoft.com/office/powerpoint/2010/main" val="18681531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8"/>
            <a:ext cx="3816420" cy="1458428"/>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Market Stylized Facts</a:t>
            </a:r>
          </a:p>
          <a:p>
            <a:r>
              <a:rPr lang="en-US" sz="2800" dirty="0"/>
              <a:t>&amp; Modeling Details</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10317000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16D77C-92AF-1845-8BCF-744075067CA0}"/>
              </a:ext>
            </a:extLst>
          </p:cNvPr>
          <p:cNvSpPr>
            <a:spLocks noGrp="1"/>
          </p:cNvSpPr>
          <p:nvPr>
            <p:ph type="title"/>
          </p:nvPr>
        </p:nvSpPr>
        <p:spPr>
          <a:xfrm>
            <a:off x="273342" y="311196"/>
            <a:ext cx="6978248" cy="721378"/>
          </a:xfrm>
          <a:prstGeom prst="rect">
            <a:avLst/>
          </a:prstGeom>
        </p:spPr>
        <p:txBody>
          <a:bodyPr vert="horz" lIns="0" tIns="0" rIns="0" bIns="0" rtlCol="0" anchor="ctr">
            <a:normAutofit/>
          </a:bodyPr>
          <a:lstStyle/>
          <a:p>
            <a:r>
              <a:rPr lang="en-US" b="1" kern="1200" cap="all" baseline="0" dirty="0">
                <a:solidFill>
                  <a:schemeClr val="accent1"/>
                </a:solidFill>
                <a:latin typeface="+mj-lt"/>
                <a:ea typeface="+mj-ea"/>
                <a:cs typeface="+mj-cs"/>
              </a:rPr>
              <a:t>Investment Strategy concepts</a:t>
            </a:r>
          </a:p>
        </p:txBody>
      </p:sp>
      <p:sp>
        <p:nvSpPr>
          <p:cNvPr id="8" name="Text Placeholder 2">
            <a:extLst>
              <a:ext uri="{FF2B5EF4-FFF2-40B4-BE49-F238E27FC236}">
                <a16:creationId xmlns:a16="http://schemas.microsoft.com/office/drawing/2014/main" id="{765A6465-B094-3D4D-8F31-C1E2616892A1}"/>
              </a:ext>
            </a:extLst>
          </p:cNvPr>
          <p:cNvSpPr txBox="1">
            <a:spLocks/>
          </p:cNvSpPr>
          <p:nvPr/>
        </p:nvSpPr>
        <p:spPr>
          <a:xfrm>
            <a:off x="273342" y="1222310"/>
            <a:ext cx="4688272" cy="496380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indent="-228600">
              <a:buFont typeface="Arial" panose="020B0604020202020204" pitchFamily="34" charset="0"/>
              <a:buChar char="•"/>
            </a:pPr>
            <a:r>
              <a:rPr lang="en-US" sz="1900" b="0" dirty="0">
                <a:solidFill>
                  <a:schemeClr val="tx1"/>
                </a:solidFill>
              </a:rPr>
              <a:t>The commodities daily closing prices are converted to a return series in order to </a:t>
            </a:r>
            <a:r>
              <a:rPr lang="en-US" sz="1900" dirty="0">
                <a:solidFill>
                  <a:schemeClr val="tx1"/>
                </a:solidFill>
              </a:rPr>
              <a:t>normalize</a:t>
            </a:r>
            <a:r>
              <a:rPr lang="en-US" sz="1900" b="0" dirty="0">
                <a:solidFill>
                  <a:schemeClr val="tx1"/>
                </a:solidFill>
              </a:rPr>
              <a:t> the movements of the assets and represent them on an equal scale.</a:t>
            </a:r>
          </a:p>
          <a:p>
            <a:pPr indent="-228600">
              <a:buFont typeface="Arial" panose="020B0604020202020204" pitchFamily="34" charset="0"/>
              <a:buChar char="•"/>
            </a:pPr>
            <a:r>
              <a:rPr lang="en-US" sz="1900" b="0" dirty="0">
                <a:solidFill>
                  <a:schemeClr val="tx1"/>
                </a:solidFill>
              </a:rPr>
              <a:t>We then model each series </a:t>
            </a:r>
            <a:r>
              <a:rPr lang="en-US" sz="1900" dirty="0">
                <a:solidFill>
                  <a:schemeClr val="tx1"/>
                </a:solidFill>
              </a:rPr>
              <a:t>independently</a:t>
            </a:r>
            <a:r>
              <a:rPr lang="en-US" sz="1900" b="0" dirty="0">
                <a:solidFill>
                  <a:schemeClr val="tx1"/>
                </a:solidFill>
              </a:rPr>
              <a:t>, such that we capture as much of the uniqueness of that series as possible.</a:t>
            </a:r>
          </a:p>
          <a:p>
            <a:pPr indent="-228600">
              <a:buFont typeface="Arial" panose="020B0604020202020204" pitchFamily="34" charset="0"/>
              <a:buChar char="•"/>
            </a:pPr>
            <a:r>
              <a:rPr lang="en-US" sz="1900" b="0" dirty="0">
                <a:solidFill>
                  <a:schemeClr val="tx1"/>
                </a:solidFill>
              </a:rPr>
              <a:t>A strategy is then devised by modeling the movements of that series, looking for </a:t>
            </a:r>
            <a:r>
              <a:rPr lang="en-US" sz="1900" dirty="0">
                <a:solidFill>
                  <a:schemeClr val="tx1"/>
                </a:solidFill>
              </a:rPr>
              <a:t>statistically significant </a:t>
            </a:r>
            <a:r>
              <a:rPr lang="en-US" sz="1900" b="0" dirty="0">
                <a:solidFill>
                  <a:schemeClr val="tx1"/>
                </a:solidFill>
              </a:rPr>
              <a:t>signals that exhibit a clear deviation from its normal behavior. </a:t>
            </a:r>
          </a:p>
          <a:p>
            <a:pPr indent="-228600">
              <a:buFont typeface="Arial" panose="020B0604020202020204" pitchFamily="34" charset="0"/>
              <a:buChar char="•"/>
            </a:pPr>
            <a:r>
              <a:rPr lang="en-US" sz="1900" b="0" dirty="0">
                <a:solidFill>
                  <a:schemeClr val="tx1"/>
                </a:solidFill>
              </a:rPr>
              <a:t>These signals define our entry and exit points for each position. The holding period for each strategy is also unique to the series, based upon the implied </a:t>
            </a:r>
            <a:r>
              <a:rPr lang="en-US" sz="1900" dirty="0">
                <a:solidFill>
                  <a:schemeClr val="tx1"/>
                </a:solidFill>
              </a:rPr>
              <a:t>volatility</a:t>
            </a:r>
            <a:r>
              <a:rPr lang="en-US" sz="1900" b="0" dirty="0">
                <a:solidFill>
                  <a:schemeClr val="tx1"/>
                </a:solidFill>
              </a:rPr>
              <a:t> of the asset.</a:t>
            </a:r>
          </a:p>
          <a:p>
            <a:pPr indent="-228600">
              <a:buFont typeface="Arial" panose="020B0604020202020204" pitchFamily="34" charset="0"/>
              <a:buChar char="•"/>
            </a:pPr>
            <a:endParaRPr lang="en-US" sz="1900" b="1" dirty="0">
              <a:solidFill>
                <a:schemeClr val="tx1"/>
              </a:solidFill>
            </a:endParaRPr>
          </a:p>
        </p:txBody>
      </p:sp>
      <p:sp>
        <p:nvSpPr>
          <p:cNvPr id="2" name="Slide Number Placeholder 1">
            <a:extLst>
              <a:ext uri="{FF2B5EF4-FFF2-40B4-BE49-F238E27FC236}">
                <a16:creationId xmlns:a16="http://schemas.microsoft.com/office/drawing/2014/main" id="{0885CE79-09C8-D142-A3FB-8E9C3CDA978D}"/>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44</a:t>
            </a:fld>
            <a:endParaRPr lang="en-US"/>
          </a:p>
        </p:txBody>
      </p:sp>
      <p:pic>
        <p:nvPicPr>
          <p:cNvPr id="22" name="Picture Placeholder 21">
            <a:extLst>
              <a:ext uri="{FF2B5EF4-FFF2-40B4-BE49-F238E27FC236}">
                <a16:creationId xmlns:a16="http://schemas.microsoft.com/office/drawing/2014/main" id="{1DB7F896-8722-4911-A1EC-F258A2B35041}"/>
              </a:ext>
            </a:extLst>
          </p:cNvPr>
          <p:cNvPicPr>
            <a:picLocks noGrp="1" noChangeAspect="1"/>
          </p:cNvPicPr>
          <p:nvPr>
            <p:ph type="pic" sz="quarter" idx="13"/>
          </p:nvPr>
        </p:nvPicPr>
        <p:blipFill rotWithShape="1">
          <a:blip r:embed="rId2"/>
          <a:srcRect r="1252" b="2"/>
          <a:stretch/>
        </p:blipFill>
        <p:spPr>
          <a:xfrm>
            <a:off x="5455212" y="988536"/>
            <a:ext cx="4884848" cy="4884848"/>
          </a:xfrm>
          <a:prstGeom prst="ellipse">
            <a:avLst/>
          </a:prstGeom>
          <a:noFill/>
        </p:spPr>
      </p:pic>
    </p:spTree>
    <p:extLst>
      <p:ext uri="{BB962C8B-B14F-4D97-AF65-F5344CB8AC3E}">
        <p14:creationId xmlns:p14="http://schemas.microsoft.com/office/powerpoint/2010/main" val="3717840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Explosion">
            <a:extLst>
              <a:ext uri="{FF2B5EF4-FFF2-40B4-BE49-F238E27FC236}">
                <a16:creationId xmlns:a16="http://schemas.microsoft.com/office/drawing/2014/main" id="{F6F1DD56-3321-4EDA-98BC-699F01F2D47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47195" y="1882334"/>
            <a:ext cx="643467" cy="643467"/>
          </a:xfrm>
          <a:prstGeom prst="rect">
            <a:avLst/>
          </a:prstGeom>
        </p:spPr>
      </p:pic>
      <p:sp>
        <p:nvSpPr>
          <p:cNvPr id="7" name="Title 6">
            <a:extLst>
              <a:ext uri="{FF2B5EF4-FFF2-40B4-BE49-F238E27FC236}">
                <a16:creationId xmlns:a16="http://schemas.microsoft.com/office/drawing/2014/main" id="{4DC95EB0-3D27-3A46-BD86-5BE06E1A9941}"/>
              </a:ext>
            </a:extLst>
          </p:cNvPr>
          <p:cNvSpPr>
            <a:spLocks noGrp="1"/>
          </p:cNvSpPr>
          <p:nvPr>
            <p:ph type="title"/>
          </p:nvPr>
        </p:nvSpPr>
        <p:spPr>
          <a:xfrm>
            <a:off x="515938" y="246621"/>
            <a:ext cx="11150600" cy="920336"/>
          </a:xfrm>
          <a:prstGeom prst="rect">
            <a:avLst/>
          </a:prstGeom>
        </p:spPr>
        <p:txBody>
          <a:bodyPr anchor="b">
            <a:normAutofit/>
          </a:bodyPr>
          <a:lstStyle/>
          <a:p>
            <a:r>
              <a:rPr lang="en-US" dirty="0">
                <a:solidFill>
                  <a:schemeClr val="accent1"/>
                </a:solidFill>
              </a:rPr>
              <a:t>Risk Profile </a:t>
            </a:r>
            <a:r>
              <a:rPr lang="en-US" b="0" cap="none" dirty="0">
                <a:solidFill>
                  <a:schemeClr val="accent1"/>
                </a:solidFill>
              </a:rPr>
              <a:t>Underlying Assets</a:t>
            </a:r>
            <a:endParaRPr lang="en-US" b="0" dirty="0">
              <a:solidFill>
                <a:schemeClr val="accent1"/>
              </a:solidFill>
            </a:endParaRPr>
          </a:p>
        </p:txBody>
      </p:sp>
      <p:sp>
        <p:nvSpPr>
          <p:cNvPr id="2" name="Slide Number Placeholder 1">
            <a:extLst>
              <a:ext uri="{FF2B5EF4-FFF2-40B4-BE49-F238E27FC236}">
                <a16:creationId xmlns:a16="http://schemas.microsoft.com/office/drawing/2014/main" id="{9EC7AC1C-7027-434D-85BF-DAFE0716C687}"/>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45</a:t>
            </a:fld>
            <a:endParaRPr lang="en-US" noProof="0"/>
          </a:p>
        </p:txBody>
      </p:sp>
      <p:sp>
        <p:nvSpPr>
          <p:cNvPr id="16" name="Picture Placeholder 5">
            <a:extLst>
              <a:ext uri="{FF2B5EF4-FFF2-40B4-BE49-F238E27FC236}">
                <a16:creationId xmlns:a16="http://schemas.microsoft.com/office/drawing/2014/main" id="{5C99CF2B-415E-4FC3-A2CB-651FC60F79DA}"/>
              </a:ext>
            </a:extLst>
          </p:cNvPr>
          <p:cNvSpPr>
            <a:spLocks noGrp="1"/>
          </p:cNvSpPr>
          <p:nvPr>
            <p:ph type="pic" sz="quarter" idx="13"/>
          </p:nvPr>
        </p:nvSpPr>
        <p:spPr>
          <a:xfrm>
            <a:off x="3883544" y="1618729"/>
            <a:ext cx="4424362" cy="4373217"/>
          </a:xfrm>
        </p:spPr>
      </p:sp>
      <p:pic>
        <p:nvPicPr>
          <p:cNvPr id="12" name="Content Placeholder 11">
            <a:extLst>
              <a:ext uri="{FF2B5EF4-FFF2-40B4-BE49-F238E27FC236}">
                <a16:creationId xmlns:a16="http://schemas.microsoft.com/office/drawing/2014/main" id="{FBD4A397-73AD-485B-91B6-D5E594A7F278}"/>
              </a:ext>
            </a:extLst>
          </p:cNvPr>
          <p:cNvPicPr>
            <a:picLocks noGrp="1" noChangeAspect="1"/>
          </p:cNvPicPr>
          <p:nvPr>
            <p:ph idx="14"/>
          </p:nvPr>
        </p:nvPicPr>
        <p:blipFill>
          <a:blip r:embed="rId4"/>
          <a:stretch>
            <a:fillRect/>
          </a:stretch>
        </p:blipFill>
        <p:spPr>
          <a:xfrm>
            <a:off x="8528050" y="3359243"/>
            <a:ext cx="3444875" cy="2200088"/>
          </a:xfrm>
          <a:prstGeom prst="rect">
            <a:avLst/>
          </a:prstGeom>
          <a:effectLst>
            <a:glow rad="127000">
              <a:schemeClr val="accent1">
                <a:alpha val="40000"/>
              </a:schemeClr>
            </a:glow>
            <a:softEdge rad="12700"/>
          </a:effectLst>
        </p:spPr>
      </p:pic>
      <p:sp>
        <p:nvSpPr>
          <p:cNvPr id="4" name="Content Placeholder 3">
            <a:extLst>
              <a:ext uri="{FF2B5EF4-FFF2-40B4-BE49-F238E27FC236}">
                <a16:creationId xmlns:a16="http://schemas.microsoft.com/office/drawing/2014/main" id="{5C6717CB-7D71-4843-80BE-B3489B3A6F93}"/>
              </a:ext>
            </a:extLst>
          </p:cNvPr>
          <p:cNvSpPr>
            <a:spLocks noGrp="1"/>
          </p:cNvSpPr>
          <p:nvPr>
            <p:ph idx="15"/>
          </p:nvPr>
        </p:nvSpPr>
        <p:spPr>
          <a:xfrm>
            <a:off x="219126" y="2711636"/>
            <a:ext cx="3445566" cy="495389"/>
          </a:xfrm>
          <a:prstGeom prst="rect">
            <a:avLst/>
          </a:prstGeom>
        </p:spPr>
        <p:txBody>
          <a:bodyPr anchor="ctr">
            <a:normAutofit/>
          </a:bodyPr>
          <a:lstStyle/>
          <a:p>
            <a:pPr marL="0" indent="0">
              <a:buNone/>
            </a:pPr>
            <a:r>
              <a:rPr lang="en-US" dirty="0"/>
              <a:t>Extreme volatility is observed in these series.</a:t>
            </a:r>
          </a:p>
        </p:txBody>
      </p:sp>
      <p:sp>
        <p:nvSpPr>
          <p:cNvPr id="20" name="Content Placeholder 8">
            <a:extLst>
              <a:ext uri="{FF2B5EF4-FFF2-40B4-BE49-F238E27FC236}">
                <a16:creationId xmlns:a16="http://schemas.microsoft.com/office/drawing/2014/main" id="{CDF098DC-7746-4639-B19E-EF65D891EF6E}"/>
              </a:ext>
            </a:extLst>
          </p:cNvPr>
          <p:cNvSpPr>
            <a:spLocks noGrp="1"/>
          </p:cNvSpPr>
          <p:nvPr>
            <p:ph idx="16"/>
          </p:nvPr>
        </p:nvSpPr>
        <p:spPr>
          <a:xfrm>
            <a:off x="8527124" y="2711636"/>
            <a:ext cx="3445566" cy="495389"/>
          </a:xfrm>
        </p:spPr>
        <p:txBody>
          <a:bodyPr/>
          <a:lstStyle/>
          <a:p>
            <a:r>
              <a:rPr lang="en-US" dirty="0"/>
              <a:t>Our opportunity is to exploit this behavior.</a:t>
            </a:r>
          </a:p>
        </p:txBody>
      </p:sp>
      <p:pic>
        <p:nvPicPr>
          <p:cNvPr id="39" name="Content Placeholder 38">
            <a:extLst>
              <a:ext uri="{FF2B5EF4-FFF2-40B4-BE49-F238E27FC236}">
                <a16:creationId xmlns:a16="http://schemas.microsoft.com/office/drawing/2014/main" id="{EF44A41C-5015-40F5-971A-C50FCAC75E9D}"/>
              </a:ext>
            </a:extLst>
          </p:cNvPr>
          <p:cNvPicPr>
            <a:picLocks noGrp="1" noChangeAspect="1"/>
          </p:cNvPicPr>
          <p:nvPr>
            <p:ph idx="1"/>
          </p:nvPr>
        </p:nvPicPr>
        <p:blipFill>
          <a:blip r:embed="rId5"/>
          <a:stretch>
            <a:fillRect/>
          </a:stretch>
        </p:blipFill>
        <p:spPr>
          <a:xfrm>
            <a:off x="266468" y="3539200"/>
            <a:ext cx="3444875" cy="1840173"/>
          </a:xfrm>
          <a:prstGeom prst="rect">
            <a:avLst/>
          </a:prstGeom>
          <a:effectLst>
            <a:glow rad="127000">
              <a:schemeClr val="accent1">
                <a:alpha val="40000"/>
              </a:schemeClr>
            </a:glow>
            <a:softEdge rad="12700"/>
          </a:effectLst>
        </p:spPr>
      </p:pic>
      <p:sp>
        <p:nvSpPr>
          <p:cNvPr id="41" name="Picture Placeholder 5">
            <a:extLst>
              <a:ext uri="{FF2B5EF4-FFF2-40B4-BE49-F238E27FC236}">
                <a16:creationId xmlns:a16="http://schemas.microsoft.com/office/drawing/2014/main" id="{C16B2B45-C7AB-4FD5-AB84-EF2ECEBEFE80}"/>
              </a:ext>
            </a:extLst>
          </p:cNvPr>
          <p:cNvSpPr txBox="1">
            <a:spLocks/>
          </p:cNvSpPr>
          <p:nvPr/>
        </p:nvSpPr>
        <p:spPr>
          <a:xfrm>
            <a:off x="3879057" y="1618730"/>
            <a:ext cx="4424362" cy="4373216"/>
          </a:xfrm>
          <a:prstGeom prst="rect">
            <a:avLst/>
          </a:prstGeom>
          <a:solidFill>
            <a:schemeClr val="bg2">
              <a:lumMod val="90000"/>
            </a:schemeClr>
          </a:solidFill>
        </p:spPr>
      </p:sp>
      <p:pic>
        <p:nvPicPr>
          <p:cNvPr id="43" name="Picture 42">
            <a:extLst>
              <a:ext uri="{FF2B5EF4-FFF2-40B4-BE49-F238E27FC236}">
                <a16:creationId xmlns:a16="http://schemas.microsoft.com/office/drawing/2014/main" id="{504B1D26-4B40-4931-884F-1688E28382F6}"/>
              </a:ext>
            </a:extLst>
          </p:cNvPr>
          <p:cNvPicPr>
            <a:picLocks noChangeAspect="1"/>
          </p:cNvPicPr>
          <p:nvPr/>
        </p:nvPicPr>
        <p:blipFill>
          <a:blip r:embed="rId6"/>
          <a:stretch>
            <a:fillRect/>
          </a:stretch>
        </p:blipFill>
        <p:spPr>
          <a:xfrm>
            <a:off x="4007886" y="2711636"/>
            <a:ext cx="4166704" cy="2489200"/>
          </a:xfrm>
          <a:prstGeom prst="rect">
            <a:avLst/>
          </a:prstGeom>
          <a:effectLst>
            <a:glow rad="127000">
              <a:schemeClr val="accent1">
                <a:alpha val="20000"/>
              </a:schemeClr>
            </a:glow>
            <a:softEdge rad="12700"/>
          </a:effectLst>
        </p:spPr>
      </p:pic>
      <p:pic>
        <p:nvPicPr>
          <p:cNvPr id="46" name="Picture Placeholder 14" descr="Flammable">
            <a:extLst>
              <a:ext uri="{FF2B5EF4-FFF2-40B4-BE49-F238E27FC236}">
                <a16:creationId xmlns:a16="http://schemas.microsoft.com/office/drawing/2014/main" id="{498AB9E7-812C-4DA3-8AA3-D0AEC68BE6E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638768" y="1920314"/>
            <a:ext cx="605487" cy="605487"/>
          </a:xfrm>
          <a:prstGeom prst="rect">
            <a:avLst/>
          </a:prstGeom>
        </p:spPr>
      </p:pic>
      <p:sp>
        <p:nvSpPr>
          <p:cNvPr id="51" name="Content Placeholder 3">
            <a:extLst>
              <a:ext uri="{FF2B5EF4-FFF2-40B4-BE49-F238E27FC236}">
                <a16:creationId xmlns:a16="http://schemas.microsoft.com/office/drawing/2014/main" id="{33E179DD-7858-4C71-955B-40853C57A264}"/>
              </a:ext>
            </a:extLst>
          </p:cNvPr>
          <p:cNvSpPr txBox="1">
            <a:spLocks/>
          </p:cNvSpPr>
          <p:nvPr/>
        </p:nvSpPr>
        <p:spPr>
          <a:xfrm>
            <a:off x="4206408" y="1975362"/>
            <a:ext cx="3445566" cy="495389"/>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Benchmarks have a similar risk profile.</a:t>
            </a:r>
          </a:p>
        </p:txBody>
      </p:sp>
    </p:spTree>
    <p:extLst>
      <p:ext uri="{BB962C8B-B14F-4D97-AF65-F5344CB8AC3E}">
        <p14:creationId xmlns:p14="http://schemas.microsoft.com/office/powerpoint/2010/main" val="8382014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9C9A137-0E8A-477B-AA33-44A2558A1F8D}"/>
              </a:ext>
            </a:extLst>
          </p:cNvPr>
          <p:cNvPicPr>
            <a:picLocks noGrp="1" noChangeAspect="1"/>
          </p:cNvPicPr>
          <p:nvPr>
            <p:ph idx="1"/>
          </p:nvPr>
        </p:nvPicPr>
        <p:blipFill>
          <a:blip r:embed="rId2"/>
          <a:stretch>
            <a:fillRect/>
          </a:stretch>
        </p:blipFill>
        <p:spPr>
          <a:xfrm>
            <a:off x="227202" y="2810652"/>
            <a:ext cx="5919626" cy="2656839"/>
          </a:xfrm>
          <a:prstGeom prst="rect">
            <a:avLst/>
          </a:prstGeom>
        </p:spPr>
      </p:pic>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46</a:t>
            </a:fld>
            <a:endParaRPr lang="en-US" noProof="0"/>
          </a:p>
        </p:txBody>
      </p:sp>
      <p:sp>
        <p:nvSpPr>
          <p:cNvPr id="41" name="Content Placeholder 4">
            <a:extLst>
              <a:ext uri="{FF2B5EF4-FFF2-40B4-BE49-F238E27FC236}">
                <a16:creationId xmlns:a16="http://schemas.microsoft.com/office/drawing/2014/main" id="{B6B361FF-E757-4C86-9A45-C5720786A547}"/>
              </a:ext>
            </a:extLst>
          </p:cNvPr>
          <p:cNvSpPr>
            <a:spLocks noGrp="1"/>
          </p:cNvSpPr>
          <p:nvPr>
            <p:ph idx="15"/>
          </p:nvPr>
        </p:nvSpPr>
        <p:spPr>
          <a:xfrm>
            <a:off x="1309370" y="1903728"/>
            <a:ext cx="3445566" cy="495389"/>
          </a:xfrm>
        </p:spPr>
        <p:txBody>
          <a:bodyPr/>
          <a:lstStyle/>
          <a:p>
            <a:r>
              <a:rPr lang="en-US" dirty="0"/>
              <a:t>Extremely volatility</a:t>
            </a:r>
          </a:p>
        </p:txBody>
      </p:sp>
      <p:sp>
        <p:nvSpPr>
          <p:cNvPr id="20" name="Text Placeholder 19">
            <a:extLst>
              <a:ext uri="{FF2B5EF4-FFF2-40B4-BE49-F238E27FC236}">
                <a16:creationId xmlns:a16="http://schemas.microsoft.com/office/drawing/2014/main" id="{8993DDF7-B82D-0C42-A27D-B6A6385A4573}"/>
              </a:ext>
            </a:extLst>
          </p:cNvPr>
          <p:cNvSpPr>
            <a:spLocks noGrp="1"/>
          </p:cNvSpPr>
          <p:nvPr>
            <p:ph idx="19"/>
          </p:nvPr>
        </p:nvSpPr>
        <p:spPr>
          <a:xfrm>
            <a:off x="6779072" y="1721898"/>
            <a:ext cx="4968169" cy="605487"/>
          </a:xfrm>
          <a:prstGeom prst="rect">
            <a:avLst/>
          </a:prstGeom>
        </p:spPr>
        <p:txBody>
          <a:bodyPr anchor="b">
            <a:normAutofit/>
          </a:bodyPr>
          <a:lstStyle/>
          <a:p>
            <a:r>
              <a:rPr lang="en-US" dirty="0"/>
              <a:t>Each commodity has a unique volatility profile, one that we will look to model and exploit for our trading strategies.</a:t>
            </a:r>
          </a:p>
        </p:txBody>
      </p:sp>
      <p:sp>
        <p:nvSpPr>
          <p:cNvPr id="43" name="Content Placeholder 6">
            <a:extLst>
              <a:ext uri="{FF2B5EF4-FFF2-40B4-BE49-F238E27FC236}">
                <a16:creationId xmlns:a16="http://schemas.microsoft.com/office/drawing/2014/main" id="{827D1381-BD14-418E-8B0B-650F97A617B9}"/>
              </a:ext>
            </a:extLst>
          </p:cNvPr>
          <p:cNvSpPr>
            <a:spLocks noGrp="1"/>
          </p:cNvSpPr>
          <p:nvPr>
            <p:ph idx="20"/>
          </p:nvPr>
        </p:nvSpPr>
        <p:spPr>
          <a:xfrm>
            <a:off x="8206154" y="3891378"/>
            <a:ext cx="3445566" cy="495389"/>
          </a:xfrm>
        </p:spPr>
        <p:txBody>
          <a:bodyPr/>
          <a:lstStyle/>
          <a:p>
            <a:r>
              <a:rPr lang="en-US" dirty="0"/>
              <a:t>Unique clustering profile</a:t>
            </a:r>
          </a:p>
        </p:txBody>
      </p:sp>
      <p:pic>
        <p:nvPicPr>
          <p:cNvPr id="11" name="Content Placeholder 10">
            <a:extLst>
              <a:ext uri="{FF2B5EF4-FFF2-40B4-BE49-F238E27FC236}">
                <a16:creationId xmlns:a16="http://schemas.microsoft.com/office/drawing/2014/main" id="{C2859037-A7BC-420B-AC99-FB641499EC57}"/>
              </a:ext>
            </a:extLst>
          </p:cNvPr>
          <p:cNvPicPr>
            <a:picLocks noGrp="1" noChangeAspect="1"/>
          </p:cNvPicPr>
          <p:nvPr>
            <p:ph idx="23"/>
          </p:nvPr>
        </p:nvPicPr>
        <p:blipFill>
          <a:blip r:embed="rId3"/>
          <a:stretch>
            <a:fillRect/>
          </a:stretch>
        </p:blipFill>
        <p:spPr>
          <a:xfrm>
            <a:off x="6614068" y="4675704"/>
            <a:ext cx="4666642" cy="1967402"/>
          </a:xfrm>
          <a:prstGeom prst="rect">
            <a:avLst/>
          </a:prstGeom>
        </p:spPr>
      </p:pic>
      <p:pic>
        <p:nvPicPr>
          <p:cNvPr id="15" name="Picture Placeholder 14" descr="Atom">
            <a:extLst>
              <a:ext uri="{FF2B5EF4-FFF2-40B4-BE49-F238E27FC236}">
                <a16:creationId xmlns:a16="http://schemas.microsoft.com/office/drawing/2014/main" id="{E88BE0A6-C4BC-4A71-BE95-0118D121EF74}"/>
              </a:ext>
            </a:extLst>
          </p:cNvPr>
          <p:cNvPicPr>
            <a:picLocks noGrp="1" noChangeAspect="1"/>
          </p:cNvPicPr>
          <p:nvPr>
            <p:ph type="pic" sz="quarter" idx="21"/>
          </p:nvPr>
        </p:nvPicPr>
        <p:blipFill>
          <a:blip r:embed="rId4">
            <a:extLst>
              <a:ext uri="{96DAC541-7B7A-43D3-8B79-37D633B846F1}">
                <asvg:svgBlip xmlns:asvg="http://schemas.microsoft.com/office/drawing/2016/SVG/main" r:embed="rId5"/>
              </a:ext>
            </a:extLst>
          </a:blip>
          <a:srcRect/>
          <a:stretch>
            <a:fillRect/>
          </a:stretch>
        </p:blipFill>
        <p:spPr/>
      </p:pic>
      <p:pic>
        <p:nvPicPr>
          <p:cNvPr id="17" name="Picture Placeholder 16" descr="Voice">
            <a:extLst>
              <a:ext uri="{FF2B5EF4-FFF2-40B4-BE49-F238E27FC236}">
                <a16:creationId xmlns:a16="http://schemas.microsoft.com/office/drawing/2014/main" id="{3A4B6792-4A29-4A30-90BD-029FB4882DEF}"/>
              </a:ext>
            </a:extLst>
          </p:cNvPr>
          <p:cNvPicPr>
            <a:picLocks noGrp="1" noChangeAspect="1"/>
          </p:cNvPicPr>
          <p:nvPr>
            <p:ph type="pic" sz="quarter" idx="22"/>
          </p:nvPr>
        </p:nvPicPr>
        <p:blipFill>
          <a:blip r:embed="rId6">
            <a:extLst>
              <a:ext uri="{96DAC541-7B7A-43D3-8B79-37D633B846F1}">
                <asvg:svgBlip xmlns:asvg="http://schemas.microsoft.com/office/drawing/2016/SVG/main" r:embed="rId7"/>
              </a:ext>
            </a:extLst>
          </a:blip>
          <a:srcRect l="131" r="131"/>
          <a:stretch>
            <a:fillRect/>
          </a:stretch>
        </p:blipFill>
        <p:spPr>
          <a:xfrm>
            <a:off x="6980238" y="3890963"/>
            <a:ext cx="604837" cy="606425"/>
          </a:xfrm>
        </p:spPr>
      </p:pic>
      <p:sp>
        <p:nvSpPr>
          <p:cNvPr id="31" name="Title 5">
            <a:extLst>
              <a:ext uri="{FF2B5EF4-FFF2-40B4-BE49-F238E27FC236}">
                <a16:creationId xmlns:a16="http://schemas.microsoft.com/office/drawing/2014/main" id="{2AEA2D7A-F497-41E9-B5BE-B487F4BBE752}"/>
              </a:ext>
            </a:extLst>
          </p:cNvPr>
          <p:cNvSpPr txBox="1">
            <a:spLocks/>
          </p:cNvSpPr>
          <p:nvPr/>
        </p:nvSpPr>
        <p:spPr>
          <a:xfrm>
            <a:off x="485191" y="383525"/>
            <a:ext cx="8658809" cy="605487"/>
          </a:xfrm>
          <a:prstGeom prst="rect">
            <a:avLst/>
          </a:prstGeom>
        </p:spPr>
        <p:txBody>
          <a:bodyPr vert="horz" lIns="0" tIns="0" rIns="0" bIns="0" rtlCol="0" anchor="b">
            <a:normAutofit fontScale="90000"/>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dirty="0">
                <a:solidFill>
                  <a:schemeClr val="accent1"/>
                </a:solidFill>
              </a:rPr>
              <a:t>RISK PROFILES: Underlying Assets Continued</a:t>
            </a:r>
          </a:p>
        </p:txBody>
      </p:sp>
    </p:spTree>
    <p:extLst>
      <p:ext uri="{BB962C8B-B14F-4D97-AF65-F5344CB8AC3E}">
        <p14:creationId xmlns:p14="http://schemas.microsoft.com/office/powerpoint/2010/main" val="3815078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C9B63-BF62-6645-AEDD-A45A79059D7D}"/>
              </a:ext>
            </a:extLst>
          </p:cNvPr>
          <p:cNvSpPr>
            <a:spLocks noGrp="1"/>
          </p:cNvSpPr>
          <p:nvPr>
            <p:ph type="sldNum" sz="quarter" idx="12"/>
          </p:nvPr>
        </p:nvSpPr>
        <p:spPr/>
        <p:txBody>
          <a:bodyPr/>
          <a:lstStyle/>
          <a:p>
            <a:fld id="{9EC71654-96A5-4280-94F3-931C61A9F92C}" type="slidenum">
              <a:rPr lang="en-US" noProof="0" smtClean="0"/>
              <a:pPr/>
              <a:t>47</a:t>
            </a:fld>
            <a:endParaRPr lang="en-US" noProof="0" dirty="0"/>
          </a:p>
        </p:txBody>
      </p:sp>
      <p:sp>
        <p:nvSpPr>
          <p:cNvPr id="5" name="Title 4">
            <a:extLst>
              <a:ext uri="{FF2B5EF4-FFF2-40B4-BE49-F238E27FC236}">
                <a16:creationId xmlns:a16="http://schemas.microsoft.com/office/drawing/2014/main" id="{469010E5-102B-3144-BB06-DBB5B93B589F}"/>
              </a:ext>
            </a:extLst>
          </p:cNvPr>
          <p:cNvSpPr>
            <a:spLocks noGrp="1"/>
          </p:cNvSpPr>
          <p:nvPr>
            <p:ph type="title"/>
          </p:nvPr>
        </p:nvSpPr>
        <p:spPr>
          <a:xfrm>
            <a:off x="289515" y="220159"/>
            <a:ext cx="11150600" cy="493944"/>
          </a:xfrm>
        </p:spPr>
        <p:txBody>
          <a:bodyPr/>
          <a:lstStyle/>
          <a:p>
            <a:r>
              <a:rPr lang="en-US" dirty="0">
                <a:solidFill>
                  <a:schemeClr val="accent1"/>
                </a:solidFill>
              </a:rPr>
              <a:t>Modeling volatility</a:t>
            </a:r>
            <a:endParaRPr lang="en-US" b="0" dirty="0">
              <a:solidFill>
                <a:schemeClr val="accent1"/>
              </a:solidFill>
            </a:endParaRPr>
          </a:p>
        </p:txBody>
      </p:sp>
      <p:pic>
        <p:nvPicPr>
          <p:cNvPr id="7" name="Content Placeholder 5">
            <a:extLst>
              <a:ext uri="{FF2B5EF4-FFF2-40B4-BE49-F238E27FC236}">
                <a16:creationId xmlns:a16="http://schemas.microsoft.com/office/drawing/2014/main" id="{4CB5CC88-695D-A64C-91AC-A4C75D47D8C8}"/>
              </a:ext>
            </a:extLst>
          </p:cNvPr>
          <p:cNvPicPr>
            <a:picLocks/>
          </p:cNvPicPr>
          <p:nvPr/>
        </p:nvPicPr>
        <p:blipFill>
          <a:blip r:embed="rId2"/>
          <a:stretch>
            <a:fillRect/>
          </a:stretch>
        </p:blipFill>
        <p:spPr>
          <a:xfrm>
            <a:off x="289515" y="714103"/>
            <a:ext cx="6637897" cy="2539143"/>
          </a:xfrm>
          <a:prstGeom prst="rect">
            <a:avLst/>
          </a:prstGeom>
        </p:spPr>
      </p:pic>
      <p:pic>
        <p:nvPicPr>
          <p:cNvPr id="6" name="Content Placeholder 5">
            <a:extLst>
              <a:ext uri="{FF2B5EF4-FFF2-40B4-BE49-F238E27FC236}">
                <a16:creationId xmlns:a16="http://schemas.microsoft.com/office/drawing/2014/main" id="{9786B5AE-094F-3940-A1C7-C1D495D8BAD9}"/>
              </a:ext>
            </a:extLst>
          </p:cNvPr>
          <p:cNvPicPr>
            <a:picLocks noGrp="1"/>
          </p:cNvPicPr>
          <p:nvPr>
            <p:ph sz="half" idx="2"/>
          </p:nvPr>
        </p:nvPicPr>
        <p:blipFill>
          <a:blip r:embed="rId3"/>
          <a:stretch>
            <a:fillRect/>
          </a:stretch>
        </p:blipFill>
        <p:spPr>
          <a:xfrm>
            <a:off x="1870364" y="3631103"/>
            <a:ext cx="6396522" cy="2984582"/>
          </a:xfrm>
          <a:prstGeom prst="rect">
            <a:avLst/>
          </a:prstGeom>
        </p:spPr>
      </p:pic>
      <p:sp>
        <p:nvSpPr>
          <p:cNvPr id="3" name="Content Placeholder 2">
            <a:extLst>
              <a:ext uri="{FF2B5EF4-FFF2-40B4-BE49-F238E27FC236}">
                <a16:creationId xmlns:a16="http://schemas.microsoft.com/office/drawing/2014/main" id="{933D158E-99C1-934E-96EF-D9380E4FE7AA}"/>
              </a:ext>
            </a:extLst>
          </p:cNvPr>
          <p:cNvSpPr>
            <a:spLocks noGrp="1"/>
          </p:cNvSpPr>
          <p:nvPr>
            <p:ph sz="half" idx="1"/>
          </p:nvPr>
        </p:nvSpPr>
        <p:spPr>
          <a:xfrm>
            <a:off x="7084165" y="929920"/>
            <a:ext cx="3279034" cy="1099167"/>
          </a:xfrm>
        </p:spPr>
        <p:txBody>
          <a:bodyPr>
            <a:noAutofit/>
          </a:bodyPr>
          <a:lstStyle/>
          <a:p>
            <a:pPr marL="0" indent="0">
              <a:buNone/>
            </a:pPr>
            <a:r>
              <a:rPr lang="en-US" sz="1800" dirty="0"/>
              <a:t>The returns, superimposed with a 2 standard deviation fit, reveal how extreme volatility is in this series. </a:t>
            </a:r>
          </a:p>
        </p:txBody>
      </p:sp>
      <p:sp>
        <p:nvSpPr>
          <p:cNvPr id="8" name="TextBox 7">
            <a:extLst>
              <a:ext uri="{FF2B5EF4-FFF2-40B4-BE49-F238E27FC236}">
                <a16:creationId xmlns:a16="http://schemas.microsoft.com/office/drawing/2014/main" id="{15F9A670-A3F3-8845-A29B-F93FB51FAF5A}"/>
              </a:ext>
            </a:extLst>
          </p:cNvPr>
          <p:cNvSpPr txBox="1"/>
          <p:nvPr/>
        </p:nvSpPr>
        <p:spPr>
          <a:xfrm>
            <a:off x="8500467" y="4246231"/>
            <a:ext cx="3411955" cy="1754326"/>
          </a:xfrm>
          <a:prstGeom prst="rect">
            <a:avLst/>
          </a:prstGeom>
          <a:noFill/>
        </p:spPr>
        <p:txBody>
          <a:bodyPr wrap="square" rtlCol="0">
            <a:spAutoFit/>
          </a:bodyPr>
          <a:lstStyle/>
          <a:p>
            <a:r>
              <a:rPr lang="en-US" dirty="0"/>
              <a:t>An advantage can be gained from the volatility if a model is built that considers the explosive momentum seen in large periods of the instrument’s prices.</a:t>
            </a:r>
          </a:p>
          <a:p>
            <a:endParaRPr lang="en-US" dirty="0"/>
          </a:p>
        </p:txBody>
      </p:sp>
      <p:cxnSp>
        <p:nvCxnSpPr>
          <p:cNvPr id="9" name="Straight Arrow Connector 8"/>
          <p:cNvCxnSpPr/>
          <p:nvPr/>
        </p:nvCxnSpPr>
        <p:spPr>
          <a:xfrm flipV="1">
            <a:off x="289515" y="3469063"/>
            <a:ext cx="11719605" cy="927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5386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7B71C0-7D25-42F1-9BD2-2715380247F2}"/>
              </a:ext>
            </a:extLst>
          </p:cNvPr>
          <p:cNvPicPr>
            <a:picLocks noChangeAspect="1"/>
          </p:cNvPicPr>
          <p:nvPr/>
        </p:nvPicPr>
        <p:blipFill>
          <a:blip r:embed="rId2"/>
          <a:stretch>
            <a:fillRect/>
          </a:stretch>
        </p:blipFill>
        <p:spPr>
          <a:xfrm>
            <a:off x="3229225" y="1408822"/>
            <a:ext cx="8428931" cy="3783064"/>
          </a:xfrm>
          <a:prstGeom prst="rect">
            <a:avLst/>
          </a:prstGeom>
        </p:spPr>
      </p:pic>
      <p:sp>
        <p:nvSpPr>
          <p:cNvPr id="2" name="Slide Number Placeholder 1">
            <a:extLst>
              <a:ext uri="{FF2B5EF4-FFF2-40B4-BE49-F238E27FC236}">
                <a16:creationId xmlns:a16="http://schemas.microsoft.com/office/drawing/2014/main" id="{D406E813-0E96-E64C-9D47-00C5E85B654D}"/>
              </a:ext>
            </a:extLst>
          </p:cNvPr>
          <p:cNvSpPr>
            <a:spLocks noGrp="1"/>
          </p:cNvSpPr>
          <p:nvPr>
            <p:ph type="sldNum" sz="quarter" idx="12"/>
          </p:nvPr>
        </p:nvSpPr>
        <p:spPr>
          <a:xfrm>
            <a:off x="11363696" y="6455739"/>
            <a:ext cx="294460" cy="187367"/>
          </a:xfrm>
        </p:spPr>
        <p:txBody>
          <a:bodyPr/>
          <a:lstStyle/>
          <a:p>
            <a:fld id="{9EC71654-96A5-4280-94F3-931C61A9F92C}" type="slidenum">
              <a:rPr lang="en-US" noProof="0" smtClean="0"/>
              <a:pPr/>
              <a:t>48</a:t>
            </a:fld>
            <a:endParaRPr lang="en-US" noProof="0" dirty="0"/>
          </a:p>
        </p:txBody>
      </p:sp>
      <p:sp>
        <p:nvSpPr>
          <p:cNvPr id="7" name="Title 6">
            <a:extLst>
              <a:ext uri="{FF2B5EF4-FFF2-40B4-BE49-F238E27FC236}">
                <a16:creationId xmlns:a16="http://schemas.microsoft.com/office/drawing/2014/main" id="{0D6042A4-75AD-6A46-B556-CCE9F0E7CB80}"/>
              </a:ext>
            </a:extLst>
          </p:cNvPr>
          <p:cNvSpPr>
            <a:spLocks noGrp="1"/>
          </p:cNvSpPr>
          <p:nvPr>
            <p:ph type="title"/>
          </p:nvPr>
        </p:nvSpPr>
        <p:spPr>
          <a:xfrm>
            <a:off x="515938" y="515562"/>
            <a:ext cx="11344368" cy="589670"/>
          </a:xfrm>
        </p:spPr>
        <p:txBody>
          <a:bodyPr/>
          <a:lstStyle/>
          <a:p>
            <a:r>
              <a:rPr lang="en-US" dirty="0">
                <a:solidFill>
                  <a:schemeClr val="accent1"/>
                </a:solidFill>
              </a:rPr>
              <a:t>time series analysis &amp; statistical Correlation</a:t>
            </a:r>
            <a:endParaRPr lang="en-US" b="0" dirty="0">
              <a:solidFill>
                <a:schemeClr val="accent1"/>
              </a:solidFill>
            </a:endParaRPr>
          </a:p>
        </p:txBody>
      </p:sp>
      <p:sp>
        <p:nvSpPr>
          <p:cNvPr id="4" name="Content Placeholder 3">
            <a:extLst>
              <a:ext uri="{FF2B5EF4-FFF2-40B4-BE49-F238E27FC236}">
                <a16:creationId xmlns:a16="http://schemas.microsoft.com/office/drawing/2014/main" id="{68422F1C-4280-6C46-8DC8-DA3FC7E5D926}"/>
              </a:ext>
            </a:extLst>
          </p:cNvPr>
          <p:cNvSpPr>
            <a:spLocks noGrp="1"/>
          </p:cNvSpPr>
          <p:nvPr>
            <p:ph sz="half" idx="2"/>
          </p:nvPr>
        </p:nvSpPr>
        <p:spPr>
          <a:xfrm>
            <a:off x="535961" y="1537468"/>
            <a:ext cx="2651680" cy="3783064"/>
          </a:xfrm>
        </p:spPr>
        <p:txBody>
          <a:bodyPr>
            <a:normAutofit fontScale="55000" lnSpcReduction="20000"/>
          </a:bodyPr>
          <a:lstStyle/>
          <a:p>
            <a:r>
              <a:rPr lang="en-US" dirty="0"/>
              <a:t>When viewing the autocorrelation of this series, the characteristics of a stationary process are observed at lag = 3. </a:t>
            </a:r>
          </a:p>
          <a:p>
            <a:r>
              <a:rPr lang="en-US" dirty="0"/>
              <a:t>A </a:t>
            </a:r>
            <a:r>
              <a:rPr lang="en-US" dirty="0" err="1"/>
              <a:t>Ljung</a:t>
            </a:r>
            <a:r>
              <a:rPr lang="en-US" dirty="0"/>
              <a:t>-Box test at lag = 3 yields a p-value beyond the level of strongly significant at the .01 level. </a:t>
            </a:r>
          </a:p>
          <a:p>
            <a:r>
              <a:rPr lang="en-US" dirty="0"/>
              <a:t>The null hypothesis of a random-walk process is thereby rejected, and it is concluded that this series is self-correlated at the lag interval 3.</a:t>
            </a:r>
          </a:p>
          <a:p>
            <a:r>
              <a:rPr lang="en-US" dirty="0"/>
              <a:t>This will determine our holding period for this strategy.</a:t>
            </a:r>
          </a:p>
        </p:txBody>
      </p:sp>
      <p:sp>
        <p:nvSpPr>
          <p:cNvPr id="11" name="Callout: Line 10">
            <a:extLst>
              <a:ext uri="{FF2B5EF4-FFF2-40B4-BE49-F238E27FC236}">
                <a16:creationId xmlns:a16="http://schemas.microsoft.com/office/drawing/2014/main" id="{9C5C1169-9875-4BCE-955F-1BE12B2BC92C}"/>
              </a:ext>
            </a:extLst>
          </p:cNvPr>
          <p:cNvSpPr/>
          <p:nvPr/>
        </p:nvSpPr>
        <p:spPr>
          <a:xfrm>
            <a:off x="5575100" y="3830500"/>
            <a:ext cx="2694256" cy="399594"/>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Statistically Significant </a:t>
            </a:r>
          </a:p>
        </p:txBody>
      </p:sp>
    </p:spTree>
    <p:extLst>
      <p:ext uri="{BB962C8B-B14F-4D97-AF65-F5344CB8AC3E}">
        <p14:creationId xmlns:p14="http://schemas.microsoft.com/office/powerpoint/2010/main" val="2751546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70DF261-F32D-424D-8324-C821E98FBEA6}"/>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49</a:t>
            </a:fld>
            <a:endParaRPr lang="en-US" noProof="0"/>
          </a:p>
        </p:txBody>
      </p:sp>
      <p:pic>
        <p:nvPicPr>
          <p:cNvPr id="6" name="Content Placeholder 5" descr="A close up of a map&#10;&#10;Description automatically generated">
            <a:extLst>
              <a:ext uri="{FF2B5EF4-FFF2-40B4-BE49-F238E27FC236}">
                <a16:creationId xmlns:a16="http://schemas.microsoft.com/office/drawing/2014/main" id="{EBACB7AC-0AE5-054A-8A97-8E5A624449FC}"/>
              </a:ext>
            </a:extLst>
          </p:cNvPr>
          <p:cNvPicPr>
            <a:picLocks noGrp="1"/>
          </p:cNvPicPr>
          <p:nvPr>
            <p:ph sz="half" idx="1"/>
          </p:nvPr>
        </p:nvPicPr>
        <p:blipFill rotWithShape="1">
          <a:blip r:embed="rId2"/>
          <a:stretch/>
        </p:blipFill>
        <p:spPr>
          <a:xfrm>
            <a:off x="1129344" y="1423457"/>
            <a:ext cx="10234352" cy="3410935"/>
          </a:xfrm>
          <a:prstGeom prst="rect">
            <a:avLst/>
          </a:prstGeom>
          <a:noFill/>
        </p:spPr>
      </p:pic>
      <p:sp>
        <p:nvSpPr>
          <p:cNvPr id="3" name="Content Placeholder 2">
            <a:extLst>
              <a:ext uri="{FF2B5EF4-FFF2-40B4-BE49-F238E27FC236}">
                <a16:creationId xmlns:a16="http://schemas.microsoft.com/office/drawing/2014/main" id="{A1259C7E-63A1-FF4D-B2FF-767DC79D4E2B}"/>
              </a:ext>
            </a:extLst>
          </p:cNvPr>
          <p:cNvSpPr>
            <a:spLocks noGrp="1"/>
          </p:cNvSpPr>
          <p:nvPr>
            <p:ph sz="half" idx="2"/>
          </p:nvPr>
        </p:nvSpPr>
        <p:spPr>
          <a:xfrm>
            <a:off x="1615649" y="5242891"/>
            <a:ext cx="8840316" cy="831906"/>
          </a:xfrm>
          <a:prstGeom prst="rect">
            <a:avLst/>
          </a:prstGeom>
        </p:spPr>
        <p:txBody>
          <a:bodyPr>
            <a:normAutofit fontScale="92500"/>
          </a:bodyPr>
          <a:lstStyle/>
          <a:p>
            <a:pPr marL="0" indent="0">
              <a:buNone/>
            </a:pPr>
            <a:r>
              <a:rPr lang="en-US" dirty="0"/>
              <a:t>Once a statistical model has been fitted to our series, we assess the model fit by observing the standardized residuals.</a:t>
            </a:r>
          </a:p>
          <a:p>
            <a:endParaRPr lang="en-US" dirty="0"/>
          </a:p>
        </p:txBody>
      </p:sp>
      <p:sp>
        <p:nvSpPr>
          <p:cNvPr id="5" name="Title 4">
            <a:extLst>
              <a:ext uri="{FF2B5EF4-FFF2-40B4-BE49-F238E27FC236}">
                <a16:creationId xmlns:a16="http://schemas.microsoft.com/office/drawing/2014/main" id="{A8C628E4-5F3D-F54A-9168-C852B817E548}"/>
              </a:ext>
            </a:extLst>
          </p:cNvPr>
          <p:cNvSpPr>
            <a:spLocks noGrp="1"/>
          </p:cNvSpPr>
          <p:nvPr>
            <p:ph type="title"/>
          </p:nvPr>
        </p:nvSpPr>
        <p:spPr>
          <a:xfrm>
            <a:off x="515938" y="246621"/>
            <a:ext cx="11150600" cy="920336"/>
          </a:xfrm>
          <a:prstGeom prst="rect">
            <a:avLst/>
          </a:prstGeom>
        </p:spPr>
        <p:txBody>
          <a:bodyPr anchor="b">
            <a:normAutofit/>
          </a:bodyPr>
          <a:lstStyle/>
          <a:p>
            <a:r>
              <a:rPr lang="en-US" dirty="0">
                <a:solidFill>
                  <a:schemeClr val="accent1"/>
                </a:solidFill>
              </a:rPr>
              <a:t>Assessing Mode fit</a:t>
            </a:r>
            <a:endParaRPr lang="en-US" b="0" dirty="0">
              <a:solidFill>
                <a:schemeClr val="accent1"/>
              </a:solidFill>
            </a:endParaRPr>
          </a:p>
        </p:txBody>
      </p:sp>
      <p:sp>
        <p:nvSpPr>
          <p:cNvPr id="2" name="Slide Number Placeholder 1" hidden="1">
            <a:extLst>
              <a:ext uri="{FF2B5EF4-FFF2-40B4-BE49-F238E27FC236}">
                <a16:creationId xmlns:a16="http://schemas.microsoft.com/office/drawing/2014/main" id="{5177F29F-320A-4C44-8806-FD6C7A05E1A1}"/>
              </a:ext>
            </a:extLst>
          </p:cNvPr>
          <p:cNvSpPr>
            <a:spLocks noGrp="1"/>
          </p:cNvSpPr>
          <p:nvPr>
            <p:ph type="sldNum" sz="quarter" idx="4294967295"/>
          </p:nvPr>
        </p:nvSpPr>
        <p:spPr>
          <a:xfrm>
            <a:off x="11363696" y="6455739"/>
            <a:ext cx="294460" cy="187367"/>
          </a:xfrm>
        </p:spPr>
        <p:txBody>
          <a:bodyPr/>
          <a:lstStyle/>
          <a:p>
            <a:pPr>
              <a:spcAft>
                <a:spcPts val="600"/>
              </a:spcAft>
            </a:pPr>
            <a:fld id="{9EC71654-96A5-4280-94F3-931C61A9F92C}" type="slidenum">
              <a:rPr lang="en-US" noProof="0" smtClean="0"/>
              <a:pPr>
                <a:spcAft>
                  <a:spcPts val="600"/>
                </a:spcAft>
              </a:pPr>
              <a:t>49</a:t>
            </a:fld>
            <a:endParaRPr lang="en-US" noProof="0"/>
          </a:p>
        </p:txBody>
      </p:sp>
    </p:spTree>
    <p:extLst>
      <p:ext uri="{BB962C8B-B14F-4D97-AF65-F5344CB8AC3E}">
        <p14:creationId xmlns:p14="http://schemas.microsoft.com/office/powerpoint/2010/main" val="4206347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830580" y="517139"/>
            <a:ext cx="10378440" cy="457200"/>
          </a:xfrm>
        </p:spPr>
        <p:txBody>
          <a:bodyPr/>
          <a:lstStyle/>
          <a:p>
            <a:pPr algn="ctr"/>
            <a:r>
              <a:rPr lang="en-US" dirty="0">
                <a:solidFill>
                  <a:schemeClr val="accent1"/>
                </a:solidFill>
              </a:rPr>
              <a:t>Executive summary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5</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4043869999"/>
              </p:ext>
            </p:extLst>
          </p:nvPr>
        </p:nvGraphicFramePr>
        <p:xfrm>
          <a:off x="731519" y="1112520"/>
          <a:ext cx="10302241" cy="4991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23718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30FB09-7F2C-5D41-9910-C35892A2760F}"/>
              </a:ext>
            </a:extLst>
          </p:cNvPr>
          <p:cNvSpPr>
            <a:spLocks noGrp="1"/>
          </p:cNvSpPr>
          <p:nvPr>
            <p:ph type="title"/>
          </p:nvPr>
        </p:nvSpPr>
        <p:spPr>
          <a:xfrm>
            <a:off x="515939" y="499595"/>
            <a:ext cx="4771434" cy="905693"/>
          </a:xfrm>
          <a:prstGeom prst="rect">
            <a:avLst/>
          </a:prstGeom>
        </p:spPr>
        <p:txBody>
          <a:bodyPr anchor="ctr">
            <a:normAutofit/>
          </a:bodyPr>
          <a:lstStyle/>
          <a:p>
            <a:r>
              <a:rPr lang="en-US" dirty="0">
                <a:solidFill>
                  <a:schemeClr val="accent1"/>
                </a:solidFill>
              </a:rPr>
              <a:t>predictive modeling</a:t>
            </a:r>
            <a:endParaRPr lang="en-US" b="0" dirty="0">
              <a:solidFill>
                <a:schemeClr val="accent1"/>
              </a:solidFill>
            </a:endParaRPr>
          </a:p>
        </p:txBody>
      </p:sp>
      <p:sp>
        <p:nvSpPr>
          <p:cNvPr id="4" name="Content Placeholder 3">
            <a:extLst>
              <a:ext uri="{FF2B5EF4-FFF2-40B4-BE49-F238E27FC236}">
                <a16:creationId xmlns:a16="http://schemas.microsoft.com/office/drawing/2014/main" id="{604CDB67-99C3-9E43-BE3F-95886A57CF8C}"/>
              </a:ext>
            </a:extLst>
          </p:cNvPr>
          <p:cNvSpPr>
            <a:spLocks noGrp="1"/>
          </p:cNvSpPr>
          <p:nvPr>
            <p:ph idx="1"/>
          </p:nvPr>
        </p:nvSpPr>
        <p:spPr>
          <a:xfrm>
            <a:off x="538960" y="1825625"/>
            <a:ext cx="4071541" cy="4351338"/>
          </a:xfrm>
          <a:prstGeom prst="rect">
            <a:avLst/>
          </a:prstGeom>
        </p:spPr>
        <p:txBody>
          <a:bodyPr>
            <a:normAutofit/>
          </a:bodyPr>
          <a:lstStyle/>
          <a:p>
            <a:r>
              <a:rPr lang="en-US" dirty="0"/>
              <a:t>Here we see the return series of a commodity (black).</a:t>
            </a:r>
          </a:p>
          <a:p>
            <a:r>
              <a:rPr lang="en-US" dirty="0"/>
              <a:t>Superimposed is our model predictions for the period (</a:t>
            </a:r>
            <a:r>
              <a:rPr lang="en-US" dirty="0">
                <a:solidFill>
                  <a:schemeClr val="accent2"/>
                </a:solidFill>
              </a:rPr>
              <a:t>blue</a:t>
            </a:r>
            <a:r>
              <a:rPr lang="en-US" dirty="0"/>
              <a:t>).</a:t>
            </a:r>
          </a:p>
          <a:p>
            <a:r>
              <a:rPr lang="en-US" dirty="0"/>
              <a:t>Based upon our strategy threshold, defined by the auto-correlating behavior of the series, we see opportunity for profit from the large deviations from the expectation.</a:t>
            </a:r>
          </a:p>
          <a:p>
            <a:pPr marL="0" indent="0">
              <a:buNone/>
            </a:pPr>
            <a:endParaRPr lang="en-US" dirty="0"/>
          </a:p>
          <a:p>
            <a:endParaRPr lang="en-US" dirty="0"/>
          </a:p>
        </p:txBody>
      </p:sp>
      <p:sp>
        <p:nvSpPr>
          <p:cNvPr id="2" name="Slide Number Placeholder 1">
            <a:extLst>
              <a:ext uri="{FF2B5EF4-FFF2-40B4-BE49-F238E27FC236}">
                <a16:creationId xmlns:a16="http://schemas.microsoft.com/office/drawing/2014/main" id="{BAE11A94-775F-4F4E-800F-9281A548DE73}"/>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50</a:t>
            </a:fld>
            <a:endParaRPr lang="en-US" noProof="0"/>
          </a:p>
        </p:txBody>
      </p:sp>
      <p:pic>
        <p:nvPicPr>
          <p:cNvPr id="10" name="Picture 9">
            <a:extLst>
              <a:ext uri="{FF2B5EF4-FFF2-40B4-BE49-F238E27FC236}">
                <a16:creationId xmlns:a16="http://schemas.microsoft.com/office/drawing/2014/main" id="{BAA629CE-DE01-4E83-8B6C-950ED27FF7AA}"/>
              </a:ext>
            </a:extLst>
          </p:cNvPr>
          <p:cNvPicPr>
            <a:picLocks noChangeAspect="1"/>
          </p:cNvPicPr>
          <p:nvPr/>
        </p:nvPicPr>
        <p:blipFill rotWithShape="1">
          <a:blip r:embed="rId2"/>
          <a:srcRect l="21893" r="15564"/>
          <a:stretch/>
        </p:blipFill>
        <p:spPr>
          <a:xfrm>
            <a:off x="5215812" y="707977"/>
            <a:ext cx="5340161" cy="5338259"/>
          </a:xfrm>
          <a:prstGeom prst="ellipse">
            <a:avLst/>
          </a:prstGeom>
          <a:noFill/>
        </p:spPr>
      </p:pic>
      <p:sp>
        <p:nvSpPr>
          <p:cNvPr id="14" name="Callout: Line with Accent Bar 13">
            <a:extLst>
              <a:ext uri="{FF2B5EF4-FFF2-40B4-BE49-F238E27FC236}">
                <a16:creationId xmlns:a16="http://schemas.microsoft.com/office/drawing/2014/main" id="{F9A3DE22-933B-4CAF-BAE5-A732EA10FF90}"/>
              </a:ext>
            </a:extLst>
          </p:cNvPr>
          <p:cNvSpPr/>
          <p:nvPr/>
        </p:nvSpPr>
        <p:spPr>
          <a:xfrm>
            <a:off x="6830196" y="1825158"/>
            <a:ext cx="1932141" cy="334397"/>
          </a:xfrm>
          <a:prstGeom prst="accentCallout1">
            <a:avLst>
              <a:gd name="adj1" fmla="val 18750"/>
              <a:gd name="adj2" fmla="val -8333"/>
              <a:gd name="adj3" fmla="val 213244"/>
              <a:gd name="adj4" fmla="val -472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Short Opportunity</a:t>
            </a:r>
          </a:p>
        </p:txBody>
      </p:sp>
      <p:sp>
        <p:nvSpPr>
          <p:cNvPr id="15" name="Callout: Line with Accent Bar 14">
            <a:extLst>
              <a:ext uri="{FF2B5EF4-FFF2-40B4-BE49-F238E27FC236}">
                <a16:creationId xmlns:a16="http://schemas.microsoft.com/office/drawing/2014/main" id="{092A3C84-1835-476D-BEB6-2F840CCEC5D3}"/>
              </a:ext>
            </a:extLst>
          </p:cNvPr>
          <p:cNvSpPr/>
          <p:nvPr/>
        </p:nvSpPr>
        <p:spPr>
          <a:xfrm>
            <a:off x="6734481" y="4923088"/>
            <a:ext cx="1932140" cy="334397"/>
          </a:xfrm>
          <a:prstGeom prst="accentCallout1">
            <a:avLst>
              <a:gd name="adj1" fmla="val -247676"/>
              <a:gd name="adj2" fmla="val -27407"/>
              <a:gd name="adj3" fmla="val 100987"/>
              <a:gd name="adj4" fmla="val 12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Long Opportunity</a:t>
            </a:r>
          </a:p>
        </p:txBody>
      </p:sp>
    </p:spTree>
    <p:extLst>
      <p:ext uri="{BB962C8B-B14F-4D97-AF65-F5344CB8AC3E}">
        <p14:creationId xmlns:p14="http://schemas.microsoft.com/office/powerpoint/2010/main" val="635873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AD00CB-1AD2-3747-821A-808369D8DF3C}"/>
              </a:ext>
            </a:extLst>
          </p:cNvPr>
          <p:cNvSpPr>
            <a:spLocks noGrp="1"/>
          </p:cNvSpPr>
          <p:nvPr>
            <p:ph type="sldNum" sz="quarter" idx="12"/>
          </p:nvPr>
        </p:nvSpPr>
        <p:spPr/>
        <p:txBody>
          <a:bodyPr/>
          <a:lstStyle/>
          <a:p>
            <a:fld id="{9EC71654-96A5-4280-94F3-931C61A9F92C}" type="slidenum">
              <a:rPr lang="en-US" noProof="0" smtClean="0"/>
              <a:pPr/>
              <a:t>51</a:t>
            </a:fld>
            <a:endParaRPr lang="en-US" noProof="0" dirty="0"/>
          </a:p>
        </p:txBody>
      </p:sp>
      <p:sp>
        <p:nvSpPr>
          <p:cNvPr id="3" name="Title 2">
            <a:extLst>
              <a:ext uri="{FF2B5EF4-FFF2-40B4-BE49-F238E27FC236}">
                <a16:creationId xmlns:a16="http://schemas.microsoft.com/office/drawing/2014/main" id="{36B2417A-3337-F142-8218-64E94F4C9681}"/>
              </a:ext>
            </a:extLst>
          </p:cNvPr>
          <p:cNvSpPr>
            <a:spLocks noGrp="1"/>
          </p:cNvSpPr>
          <p:nvPr>
            <p:ph type="title"/>
          </p:nvPr>
        </p:nvSpPr>
        <p:spPr>
          <a:xfrm>
            <a:off x="415716" y="295835"/>
            <a:ext cx="5931295" cy="944023"/>
          </a:xfrm>
        </p:spPr>
        <p:txBody>
          <a:bodyPr>
            <a:normAutofit fontScale="90000"/>
          </a:bodyPr>
          <a:lstStyle/>
          <a:p>
            <a:r>
              <a:rPr lang="en-US" b="1" dirty="0">
                <a:solidFill>
                  <a:schemeClr val="accent1"/>
                </a:solidFill>
              </a:rPr>
              <a:t>MODELING TAIL RISK</a:t>
            </a:r>
            <a:br>
              <a:rPr lang="en-US" dirty="0"/>
            </a:br>
            <a:endParaRPr lang="en-US" b="1" dirty="0"/>
          </a:p>
        </p:txBody>
      </p:sp>
      <p:sp>
        <p:nvSpPr>
          <p:cNvPr id="4" name="Text Placeholder 3">
            <a:extLst>
              <a:ext uri="{FF2B5EF4-FFF2-40B4-BE49-F238E27FC236}">
                <a16:creationId xmlns:a16="http://schemas.microsoft.com/office/drawing/2014/main" id="{AA17D661-23D3-344E-A369-0544745ED4AC}"/>
              </a:ext>
            </a:extLst>
          </p:cNvPr>
          <p:cNvSpPr>
            <a:spLocks noGrp="1"/>
          </p:cNvSpPr>
          <p:nvPr>
            <p:ph type="body" sz="half" idx="2"/>
          </p:nvPr>
        </p:nvSpPr>
        <p:spPr>
          <a:xfrm>
            <a:off x="1192306" y="5589787"/>
            <a:ext cx="9302470" cy="865952"/>
          </a:xfrm>
        </p:spPr>
        <p:txBody>
          <a:bodyPr>
            <a:normAutofit/>
          </a:bodyPr>
          <a:lstStyle/>
          <a:p>
            <a:r>
              <a:rPr lang="en-US" dirty="0"/>
              <a:t>The historical volatility of WTI, with 2 SD conditionals &amp; 1% value-at-risk lines superimposed on the training data, along with the empirical density of the model residuals </a:t>
            </a:r>
          </a:p>
        </p:txBody>
      </p:sp>
      <p:pic>
        <p:nvPicPr>
          <p:cNvPr id="6" name="Content Placeholder 5">
            <a:extLst>
              <a:ext uri="{FF2B5EF4-FFF2-40B4-BE49-F238E27FC236}">
                <a16:creationId xmlns:a16="http://schemas.microsoft.com/office/drawing/2014/main" id="{A9386268-A84C-1444-96EC-38069B503CDA}"/>
              </a:ext>
            </a:extLst>
          </p:cNvPr>
          <p:cNvPicPr>
            <a:picLocks noGrp="1"/>
          </p:cNvPicPr>
          <p:nvPr>
            <p:ph idx="1"/>
          </p:nvPr>
        </p:nvPicPr>
        <p:blipFill>
          <a:blip r:embed="rId2"/>
          <a:stretch>
            <a:fillRect/>
          </a:stretch>
        </p:blipFill>
        <p:spPr>
          <a:xfrm>
            <a:off x="1192306" y="1274476"/>
            <a:ext cx="9302470" cy="4203136"/>
          </a:xfrm>
          <a:prstGeom prst="rect">
            <a:avLst/>
          </a:prstGeom>
        </p:spPr>
      </p:pic>
      <p:sp>
        <p:nvSpPr>
          <p:cNvPr id="5" name="TextBox 4">
            <a:extLst>
              <a:ext uri="{FF2B5EF4-FFF2-40B4-BE49-F238E27FC236}">
                <a16:creationId xmlns:a16="http://schemas.microsoft.com/office/drawing/2014/main" id="{8ED3A5E1-12B1-4D48-AC67-1CF57493F360}"/>
              </a:ext>
            </a:extLst>
          </p:cNvPr>
          <p:cNvSpPr txBox="1"/>
          <p:nvPr/>
        </p:nvSpPr>
        <p:spPr>
          <a:xfrm>
            <a:off x="1192306" y="905144"/>
            <a:ext cx="7421519" cy="369332"/>
          </a:xfrm>
          <a:prstGeom prst="rect">
            <a:avLst/>
          </a:prstGeom>
          <a:noFill/>
        </p:spPr>
        <p:txBody>
          <a:bodyPr wrap="none" rtlCol="0">
            <a:spAutoFit/>
          </a:bodyPr>
          <a:lstStyle/>
          <a:p>
            <a:r>
              <a:rPr lang="en-US" dirty="0"/>
              <a:t>A GARCH process is used to capture the extreme movements in these assets. </a:t>
            </a:r>
          </a:p>
        </p:txBody>
      </p:sp>
    </p:spTree>
    <p:extLst>
      <p:ext uri="{BB962C8B-B14F-4D97-AF65-F5344CB8AC3E}">
        <p14:creationId xmlns:p14="http://schemas.microsoft.com/office/powerpoint/2010/main" val="35499612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3954039"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Results</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33777057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43B7-8287-F141-97EE-49C786B2E0D2}"/>
              </a:ext>
            </a:extLst>
          </p:cNvPr>
          <p:cNvSpPr>
            <a:spLocks noGrp="1"/>
          </p:cNvSpPr>
          <p:nvPr>
            <p:ph type="title"/>
          </p:nvPr>
        </p:nvSpPr>
        <p:spPr>
          <a:xfrm>
            <a:off x="515938" y="499595"/>
            <a:ext cx="5300471" cy="598896"/>
          </a:xfrm>
          <a:prstGeom prst="rect">
            <a:avLst/>
          </a:prstGeom>
        </p:spPr>
        <p:txBody>
          <a:bodyPr anchor="ctr">
            <a:normAutofit fontScale="90000"/>
          </a:bodyPr>
          <a:lstStyle/>
          <a:p>
            <a:r>
              <a:rPr lang="en-US" sz="3200" dirty="0">
                <a:solidFill>
                  <a:schemeClr val="accent1"/>
                </a:solidFill>
              </a:rPr>
              <a:t>Trading Strategy overview</a:t>
            </a:r>
            <a:endParaRPr lang="en-US" sz="3200" b="0" dirty="0">
              <a:solidFill>
                <a:schemeClr val="accent1"/>
              </a:solidFill>
            </a:endParaRPr>
          </a:p>
        </p:txBody>
      </p:sp>
      <p:sp>
        <p:nvSpPr>
          <p:cNvPr id="3" name="Content Placeholder 2">
            <a:extLst>
              <a:ext uri="{FF2B5EF4-FFF2-40B4-BE49-F238E27FC236}">
                <a16:creationId xmlns:a16="http://schemas.microsoft.com/office/drawing/2014/main" id="{2CEE7B4C-D712-F842-B8AE-EBD2FD4A580D}"/>
              </a:ext>
            </a:extLst>
          </p:cNvPr>
          <p:cNvSpPr>
            <a:spLocks noGrp="1"/>
          </p:cNvSpPr>
          <p:nvPr>
            <p:ph idx="1"/>
          </p:nvPr>
        </p:nvSpPr>
        <p:spPr>
          <a:xfrm>
            <a:off x="467812" y="1388787"/>
            <a:ext cx="4695454" cy="4613251"/>
          </a:xfrm>
          <a:prstGeom prst="rect">
            <a:avLst/>
          </a:prstGeom>
        </p:spPr>
        <p:txBody>
          <a:bodyPr>
            <a:normAutofit lnSpcReduction="10000"/>
          </a:bodyPr>
          <a:lstStyle/>
          <a:p>
            <a:pPr marL="0" indent="0">
              <a:buNone/>
            </a:pPr>
            <a:r>
              <a:rPr lang="en-US" sz="2000" dirty="0">
                <a:solidFill>
                  <a:schemeClr val="accent1"/>
                </a:solidFill>
              </a:rPr>
              <a:t>Using our </a:t>
            </a:r>
            <a:r>
              <a:rPr lang="en-US" sz="2000" b="1" dirty="0">
                <a:solidFill>
                  <a:schemeClr val="accent1"/>
                </a:solidFill>
              </a:rPr>
              <a:t>model predicted </a:t>
            </a:r>
            <a:r>
              <a:rPr lang="en-US" sz="2000" dirty="0">
                <a:solidFill>
                  <a:schemeClr val="accent1"/>
                </a:solidFill>
              </a:rPr>
              <a:t>data, our trading strategy is simple: we look for peaks and troughs in the returns, areas that are relatively large outliers. </a:t>
            </a:r>
          </a:p>
          <a:p>
            <a:pPr marL="0" indent="0">
              <a:buNone/>
            </a:pPr>
            <a:r>
              <a:rPr lang="en-US" sz="2000" dirty="0">
                <a:solidFill>
                  <a:schemeClr val="accent1"/>
                </a:solidFill>
              </a:rPr>
              <a:t>The idea is that because we have created a stationary time-series using multiple asset returns, when one returns take a sharp up/down-turn, we enter the position (the direction is the </a:t>
            </a:r>
            <a:r>
              <a:rPr lang="en-US" sz="2000" b="1" dirty="0">
                <a:solidFill>
                  <a:schemeClr val="accent1"/>
                </a:solidFill>
              </a:rPr>
              <a:t>opposite</a:t>
            </a:r>
            <a:r>
              <a:rPr lang="en-US" sz="2000" dirty="0">
                <a:solidFill>
                  <a:schemeClr val="accent1"/>
                </a:solidFill>
              </a:rPr>
              <a:t> from the sign of the predicted return: positive, we </a:t>
            </a:r>
            <a:r>
              <a:rPr lang="en-US" sz="2000" b="1" dirty="0">
                <a:solidFill>
                  <a:schemeClr val="accent1"/>
                </a:solidFill>
              </a:rPr>
              <a:t>sell</a:t>
            </a:r>
            <a:r>
              <a:rPr lang="en-US" sz="2000" dirty="0">
                <a:solidFill>
                  <a:schemeClr val="accent1"/>
                </a:solidFill>
              </a:rPr>
              <a:t>, negative we </a:t>
            </a:r>
            <a:r>
              <a:rPr lang="en-US" sz="2000" b="1" dirty="0">
                <a:solidFill>
                  <a:schemeClr val="accent1"/>
                </a:solidFill>
              </a:rPr>
              <a:t>buy</a:t>
            </a:r>
            <a:r>
              <a:rPr lang="en-US" sz="2000" dirty="0">
                <a:solidFill>
                  <a:schemeClr val="accent1"/>
                </a:solidFill>
              </a:rPr>
              <a:t>). </a:t>
            </a:r>
          </a:p>
          <a:p>
            <a:pPr marL="0" indent="0">
              <a:buNone/>
            </a:pPr>
            <a:r>
              <a:rPr lang="en-US" sz="2000" dirty="0">
                <a:solidFill>
                  <a:schemeClr val="accent1"/>
                </a:solidFill>
              </a:rPr>
              <a:t>Since there is a statistically significant </a:t>
            </a:r>
            <a:r>
              <a:rPr lang="en-US" sz="2000" b="1" dirty="0">
                <a:solidFill>
                  <a:schemeClr val="accent1"/>
                </a:solidFill>
              </a:rPr>
              <a:t>autocorrelation at a given lag interval</a:t>
            </a:r>
            <a:r>
              <a:rPr lang="en-US" sz="2000" dirty="0">
                <a:solidFill>
                  <a:schemeClr val="accent1"/>
                </a:solidFill>
              </a:rPr>
              <a:t>, we will take the inverse side and close out our position in</a:t>
            </a:r>
            <a:r>
              <a:rPr lang="en-US" sz="2000" b="1" dirty="0">
                <a:solidFill>
                  <a:schemeClr val="accent1"/>
                </a:solidFill>
              </a:rPr>
              <a:t> </a:t>
            </a:r>
            <a:r>
              <a:rPr lang="en-US" sz="2000" i="1" dirty="0">
                <a:solidFill>
                  <a:schemeClr val="accent1"/>
                </a:solidFill>
              </a:rPr>
              <a:t>x</a:t>
            </a:r>
            <a:r>
              <a:rPr lang="en-US" sz="2000" dirty="0">
                <a:solidFill>
                  <a:schemeClr val="accent1"/>
                </a:solidFill>
              </a:rPr>
              <a:t> trading days from entry (</a:t>
            </a:r>
            <a:r>
              <a:rPr lang="en-US" sz="2000" i="1" dirty="0">
                <a:solidFill>
                  <a:schemeClr val="accent1"/>
                </a:solidFill>
              </a:rPr>
              <a:t>determined by strategy</a:t>
            </a:r>
            <a:r>
              <a:rPr lang="en-US" sz="2000" dirty="0">
                <a:solidFill>
                  <a:schemeClr val="accent1"/>
                </a:solidFill>
              </a:rPr>
              <a:t>).</a:t>
            </a:r>
          </a:p>
          <a:p>
            <a:endParaRPr lang="en-US" sz="2000" dirty="0">
              <a:solidFill>
                <a:schemeClr val="accent1"/>
              </a:solidFill>
            </a:endParaRPr>
          </a:p>
        </p:txBody>
      </p:sp>
      <p:sp>
        <p:nvSpPr>
          <p:cNvPr id="4" name="Slide Number Placeholder 3">
            <a:extLst>
              <a:ext uri="{FF2B5EF4-FFF2-40B4-BE49-F238E27FC236}">
                <a16:creationId xmlns:a16="http://schemas.microsoft.com/office/drawing/2014/main" id="{ABDAB783-70C0-624F-AB00-A5E07B7394AE}"/>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sz="900" noProof="0" smtClean="0">
                <a:solidFill>
                  <a:schemeClr val="bg1"/>
                </a:solidFill>
              </a:rPr>
              <a:pPr>
                <a:spcAft>
                  <a:spcPts val="600"/>
                </a:spcAft>
              </a:pPr>
              <a:t>53</a:t>
            </a:fld>
            <a:endParaRPr lang="en-US" sz="900" noProof="0">
              <a:solidFill>
                <a:schemeClr val="bg1"/>
              </a:solidFill>
            </a:endParaRPr>
          </a:p>
        </p:txBody>
      </p:sp>
      <p:pic>
        <p:nvPicPr>
          <p:cNvPr id="6" name="Picture Placeholder 5">
            <a:extLst>
              <a:ext uri="{FF2B5EF4-FFF2-40B4-BE49-F238E27FC236}">
                <a16:creationId xmlns:a16="http://schemas.microsoft.com/office/drawing/2014/main" id="{B7DDA15A-79AC-DF48-B728-5F3AE0294876}"/>
              </a:ext>
            </a:extLst>
          </p:cNvPr>
          <p:cNvPicPr>
            <a:picLocks noGrp="1" noChangeAspect="1"/>
          </p:cNvPicPr>
          <p:nvPr>
            <p:ph type="pic" sz="quarter" idx="13"/>
          </p:nvPr>
        </p:nvPicPr>
        <p:blipFill rotWithShape="1">
          <a:blip r:embed="rId2"/>
          <a:srcRect l="21875" r="21873" b="-2"/>
          <a:stretch/>
        </p:blipFill>
        <p:spPr>
          <a:xfrm>
            <a:off x="5455212" y="988536"/>
            <a:ext cx="4884848" cy="4884848"/>
          </a:xfrm>
          <a:prstGeom prst="ellipse">
            <a:avLst/>
          </a:prstGeom>
          <a:noFill/>
        </p:spPr>
      </p:pic>
    </p:spTree>
    <p:extLst>
      <p:ext uri="{BB962C8B-B14F-4D97-AF65-F5344CB8AC3E}">
        <p14:creationId xmlns:p14="http://schemas.microsoft.com/office/powerpoint/2010/main" val="2092425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B2A7C3-BBA8-4726-94B0-C2EEBDFD1C70}"/>
              </a:ext>
            </a:extLst>
          </p:cNvPr>
          <p:cNvPicPr>
            <a:picLocks noChangeAspect="1"/>
          </p:cNvPicPr>
          <p:nvPr/>
        </p:nvPicPr>
        <p:blipFill>
          <a:blip r:embed="rId2"/>
          <a:stretch>
            <a:fillRect/>
          </a:stretch>
        </p:blipFill>
        <p:spPr>
          <a:xfrm>
            <a:off x="685430" y="1420071"/>
            <a:ext cx="10986835" cy="3736478"/>
          </a:xfrm>
          <a:prstGeom prst="rect">
            <a:avLst/>
          </a:prstGeom>
        </p:spPr>
      </p:pic>
      <p:sp>
        <p:nvSpPr>
          <p:cNvPr id="2" name="Slide Number Placeholder 1">
            <a:extLst>
              <a:ext uri="{FF2B5EF4-FFF2-40B4-BE49-F238E27FC236}">
                <a16:creationId xmlns:a16="http://schemas.microsoft.com/office/drawing/2014/main" id="{56B62324-D943-8E45-9D16-13E5FDE547E5}"/>
              </a:ext>
            </a:extLst>
          </p:cNvPr>
          <p:cNvSpPr>
            <a:spLocks noGrp="1"/>
          </p:cNvSpPr>
          <p:nvPr>
            <p:ph type="sldNum" sz="quarter" idx="12"/>
          </p:nvPr>
        </p:nvSpPr>
        <p:spPr/>
        <p:txBody>
          <a:bodyPr/>
          <a:lstStyle/>
          <a:p>
            <a:fld id="{9EC71654-96A5-4280-94F3-931C61A9F92C}" type="slidenum">
              <a:rPr lang="en-US" noProof="0" smtClean="0"/>
              <a:pPr/>
              <a:t>54</a:t>
            </a:fld>
            <a:endParaRPr lang="en-US" noProof="0" dirty="0"/>
          </a:p>
        </p:txBody>
      </p:sp>
      <p:sp>
        <p:nvSpPr>
          <p:cNvPr id="7" name="Title 6">
            <a:extLst>
              <a:ext uri="{FF2B5EF4-FFF2-40B4-BE49-F238E27FC236}">
                <a16:creationId xmlns:a16="http://schemas.microsoft.com/office/drawing/2014/main" id="{D164E5F1-44B0-0145-B735-2F8CF6EBA676}"/>
              </a:ext>
            </a:extLst>
          </p:cNvPr>
          <p:cNvSpPr>
            <a:spLocks noGrp="1"/>
          </p:cNvSpPr>
          <p:nvPr>
            <p:ph type="title"/>
          </p:nvPr>
        </p:nvSpPr>
        <p:spPr>
          <a:xfrm>
            <a:off x="515938" y="246621"/>
            <a:ext cx="11150600" cy="625048"/>
          </a:xfrm>
        </p:spPr>
        <p:txBody>
          <a:bodyPr/>
          <a:lstStyle/>
          <a:p>
            <a:pPr algn="ctr"/>
            <a:r>
              <a:rPr lang="en-US" dirty="0">
                <a:solidFill>
                  <a:schemeClr val="accent1"/>
                </a:solidFill>
              </a:rPr>
              <a:t>Strategy execution: Deep dive</a:t>
            </a:r>
            <a:endParaRPr lang="en-US" b="0" dirty="0">
              <a:solidFill>
                <a:schemeClr val="accent1"/>
              </a:solidFill>
            </a:endParaRPr>
          </a:p>
        </p:txBody>
      </p:sp>
      <p:sp>
        <p:nvSpPr>
          <p:cNvPr id="9" name="TextBox 8">
            <a:extLst>
              <a:ext uri="{FF2B5EF4-FFF2-40B4-BE49-F238E27FC236}">
                <a16:creationId xmlns:a16="http://schemas.microsoft.com/office/drawing/2014/main" id="{D6135756-4D2C-1545-8935-B046C71315E9}"/>
              </a:ext>
            </a:extLst>
          </p:cNvPr>
          <p:cNvSpPr txBox="1"/>
          <p:nvPr/>
        </p:nvSpPr>
        <p:spPr>
          <a:xfrm>
            <a:off x="685430" y="5253042"/>
            <a:ext cx="10981108" cy="1077218"/>
          </a:xfrm>
          <a:prstGeom prst="rect">
            <a:avLst/>
          </a:prstGeom>
          <a:noFill/>
        </p:spPr>
        <p:txBody>
          <a:bodyPr wrap="square" rtlCol="0">
            <a:spAutoFit/>
          </a:bodyPr>
          <a:lstStyle/>
          <a:p>
            <a:r>
              <a:rPr lang="en-US" sz="1600" dirty="0">
                <a:latin typeface="Merriweather"/>
              </a:rPr>
              <a:t>We enter in the position on 1/1 with a sell-short on WTI Crude at $52.98, and then issued a cover short to close out our position at $46.56, yielding a net profit of $6.44 per barrel.</a:t>
            </a:r>
            <a:r>
              <a:rPr lang="en-US" sz="1600" dirty="0"/>
              <a:t> </a:t>
            </a:r>
            <a:r>
              <a:rPr lang="en-US" sz="1600" dirty="0">
                <a:latin typeface="Merriweather"/>
              </a:rPr>
              <a:t>Assuming 44,000 barrels per contract, this transaction netted our portfolio a gross profit of $241,120, or a 12.1% return on invested capital.</a:t>
            </a:r>
          </a:p>
          <a:p>
            <a:endParaRPr lang="en-US" sz="1600" dirty="0">
              <a:latin typeface="Merriweather"/>
            </a:endParaRPr>
          </a:p>
        </p:txBody>
      </p:sp>
      <p:graphicFrame>
        <p:nvGraphicFramePr>
          <p:cNvPr id="10" name="Table 9">
            <a:extLst>
              <a:ext uri="{FF2B5EF4-FFF2-40B4-BE49-F238E27FC236}">
                <a16:creationId xmlns:a16="http://schemas.microsoft.com/office/drawing/2014/main" id="{C094F216-0269-7B4C-98F5-F491FAABD833}"/>
              </a:ext>
            </a:extLst>
          </p:cNvPr>
          <p:cNvGraphicFramePr>
            <a:graphicFrameLocks noGrp="1"/>
          </p:cNvGraphicFramePr>
          <p:nvPr>
            <p:extLst>
              <p:ext uri="{D42A27DB-BD31-4B8C-83A1-F6EECF244321}">
                <p14:modId xmlns:p14="http://schemas.microsoft.com/office/powerpoint/2010/main" val="4237270757"/>
              </p:ext>
            </p:extLst>
          </p:nvPr>
        </p:nvGraphicFramePr>
        <p:xfrm>
          <a:off x="7942055" y="3116476"/>
          <a:ext cx="3112062" cy="625048"/>
        </p:xfrm>
        <a:graphic>
          <a:graphicData uri="http://schemas.openxmlformats.org/drawingml/2006/table">
            <a:tbl>
              <a:tblPr firstRow="1" bandRow="1">
                <a:tableStyleId>{5C22544A-7EE6-4342-B048-85BDC9FD1C3A}</a:tableStyleId>
              </a:tblPr>
              <a:tblGrid>
                <a:gridCol w="833718">
                  <a:extLst>
                    <a:ext uri="{9D8B030D-6E8A-4147-A177-3AD203B41FA5}">
                      <a16:colId xmlns:a16="http://schemas.microsoft.com/office/drawing/2014/main" val="4212449208"/>
                    </a:ext>
                  </a:extLst>
                </a:gridCol>
                <a:gridCol w="2278344">
                  <a:extLst>
                    <a:ext uri="{9D8B030D-6E8A-4147-A177-3AD203B41FA5}">
                      <a16:colId xmlns:a16="http://schemas.microsoft.com/office/drawing/2014/main" val="1762791375"/>
                    </a:ext>
                  </a:extLst>
                </a:gridCol>
              </a:tblGrid>
              <a:tr h="312524">
                <a:tc>
                  <a:txBody>
                    <a:bodyPr/>
                    <a:lstStyle/>
                    <a:p>
                      <a:r>
                        <a:rPr lang="en-US" sz="900" b="0" dirty="0">
                          <a:solidFill>
                            <a:schemeClr val="bg1"/>
                          </a:solidFill>
                        </a:rPr>
                        <a:t>Solid Lines</a:t>
                      </a:r>
                    </a:p>
                  </a:txBody>
                  <a:tcPr>
                    <a:solidFill>
                      <a:srgbClr val="2C567A"/>
                    </a:solidFill>
                  </a:tcPr>
                </a:tc>
                <a:tc>
                  <a:txBody>
                    <a:bodyPr/>
                    <a:lstStyle/>
                    <a:p>
                      <a:r>
                        <a:rPr lang="en-US" sz="900" b="0" dirty="0">
                          <a:solidFill>
                            <a:schemeClr val="bg1"/>
                          </a:solidFill>
                        </a:rPr>
                        <a:t>Long Position (buy low -&gt; sell high)</a:t>
                      </a:r>
                    </a:p>
                  </a:txBody>
                  <a:tcPr>
                    <a:solidFill>
                      <a:srgbClr val="2C567A"/>
                    </a:solidFill>
                  </a:tcPr>
                </a:tc>
                <a:extLst>
                  <a:ext uri="{0D108BD9-81ED-4DB2-BD59-A6C34878D82A}">
                    <a16:rowId xmlns:a16="http://schemas.microsoft.com/office/drawing/2014/main" val="1490706947"/>
                  </a:ext>
                </a:extLst>
              </a:tr>
              <a:tr h="312524">
                <a:tc>
                  <a:txBody>
                    <a:bodyPr/>
                    <a:lstStyle/>
                    <a:p>
                      <a:r>
                        <a:rPr lang="en-US" sz="900" dirty="0">
                          <a:solidFill>
                            <a:schemeClr val="bg1"/>
                          </a:solidFill>
                        </a:rPr>
                        <a:t>Dashed Lines</a:t>
                      </a:r>
                    </a:p>
                  </a:txBody>
                  <a:tcPr>
                    <a:solidFill>
                      <a:srgbClr val="66666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Short Position (sell high -&gt; buy low)</a:t>
                      </a:r>
                    </a:p>
                  </a:txBody>
                  <a:tcPr>
                    <a:solidFill>
                      <a:srgbClr val="666666"/>
                    </a:solidFill>
                  </a:tcPr>
                </a:tc>
                <a:extLst>
                  <a:ext uri="{0D108BD9-81ED-4DB2-BD59-A6C34878D82A}">
                    <a16:rowId xmlns:a16="http://schemas.microsoft.com/office/drawing/2014/main" val="3453084008"/>
                  </a:ext>
                </a:extLst>
              </a:tr>
            </a:tbl>
          </a:graphicData>
        </a:graphic>
      </p:graphicFrame>
      <p:sp>
        <p:nvSpPr>
          <p:cNvPr id="11" name="TextBox 10">
            <a:extLst>
              <a:ext uri="{FF2B5EF4-FFF2-40B4-BE49-F238E27FC236}">
                <a16:creationId xmlns:a16="http://schemas.microsoft.com/office/drawing/2014/main" id="{21B0CCB3-DD19-284B-8D86-45A93C5DEEAF}"/>
              </a:ext>
            </a:extLst>
          </p:cNvPr>
          <p:cNvSpPr txBox="1"/>
          <p:nvPr/>
        </p:nvSpPr>
        <p:spPr>
          <a:xfrm>
            <a:off x="1007477" y="961204"/>
            <a:ext cx="10164703" cy="369332"/>
          </a:xfrm>
          <a:prstGeom prst="rect">
            <a:avLst/>
          </a:prstGeom>
          <a:noFill/>
        </p:spPr>
        <p:txBody>
          <a:bodyPr wrap="square" rtlCol="0">
            <a:spAutoFit/>
          </a:bodyPr>
          <a:lstStyle/>
          <a:p>
            <a:r>
              <a:rPr lang="en-US" dirty="0"/>
              <a:t>As an example of the strategy in action, multiple positions were entered over the period in January 2019.</a:t>
            </a:r>
          </a:p>
        </p:txBody>
      </p:sp>
      <p:sp>
        <p:nvSpPr>
          <p:cNvPr id="4" name="Content Placeholder 3">
            <a:extLst>
              <a:ext uri="{FF2B5EF4-FFF2-40B4-BE49-F238E27FC236}">
                <a16:creationId xmlns:a16="http://schemas.microsoft.com/office/drawing/2014/main" id="{736EEE50-BC9F-6943-881E-98586373493A}"/>
              </a:ext>
            </a:extLst>
          </p:cNvPr>
          <p:cNvSpPr>
            <a:spLocks noGrp="1"/>
          </p:cNvSpPr>
          <p:nvPr>
            <p:ph sz="half" idx="2"/>
          </p:nvPr>
        </p:nvSpPr>
        <p:spPr>
          <a:xfrm>
            <a:off x="1871264" y="1786197"/>
            <a:ext cx="2673235" cy="331359"/>
          </a:xfrm>
        </p:spPr>
        <p:txBody>
          <a:bodyPr>
            <a:normAutofit fontScale="25000" lnSpcReduction="20000"/>
          </a:bodyPr>
          <a:lstStyle/>
          <a:p>
            <a:pPr marL="0" indent="0">
              <a:buNone/>
            </a:pPr>
            <a:r>
              <a:rPr lang="en-US" dirty="0"/>
              <a:t>The line representing the position is through its entire holding period, and its colored </a:t>
            </a:r>
            <a:r>
              <a:rPr lang="en-US" dirty="0">
                <a:solidFill>
                  <a:srgbClr val="92D050"/>
                </a:solidFill>
              </a:rPr>
              <a:t>green</a:t>
            </a:r>
            <a:r>
              <a:rPr lang="en-US" dirty="0"/>
              <a:t> if it made money, or </a:t>
            </a:r>
            <a:r>
              <a:rPr lang="en-US" dirty="0">
                <a:solidFill>
                  <a:srgbClr val="FF997B"/>
                </a:solidFill>
              </a:rPr>
              <a:t>red</a:t>
            </a:r>
            <a:r>
              <a:rPr lang="en-US" dirty="0"/>
              <a:t> if it lost money.</a:t>
            </a:r>
          </a:p>
          <a:p>
            <a:endParaRPr lang="en-US" dirty="0"/>
          </a:p>
        </p:txBody>
      </p:sp>
    </p:spTree>
    <p:extLst>
      <p:ext uri="{BB962C8B-B14F-4D97-AF65-F5344CB8AC3E}">
        <p14:creationId xmlns:p14="http://schemas.microsoft.com/office/powerpoint/2010/main" val="2868491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55</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fontScale="90000"/>
          </a:bodyPr>
          <a:lstStyle/>
          <a:p>
            <a:r>
              <a:rPr lang="en-US" b="1" dirty="0">
                <a:solidFill>
                  <a:schemeClr val="accent1"/>
                </a:solidFill>
              </a:rPr>
              <a:t>TRADING STRATEGY AND PERFORMANCE </a:t>
            </a:r>
            <a:r>
              <a:rPr lang="en-US" dirty="0">
                <a:solidFill>
                  <a:schemeClr val="accent1"/>
                </a:solidFill>
              </a:rPr>
              <a:t>Crude Oil Brent</a:t>
            </a:r>
            <a:endParaRPr lang="en-US" dirty="0"/>
          </a:p>
        </p:txBody>
      </p:sp>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772511" y="5249917"/>
            <a:ext cx="10977440" cy="890752"/>
          </a:xfrm>
        </p:spPr>
        <p:txBody>
          <a:bodyPr/>
          <a:lstStyle/>
          <a:p>
            <a:r>
              <a:rPr lang="en-US" dirty="0"/>
              <a:t>With a low trading threshold from the models predicted values, and a short-period, explosive volatility time series, the resulting strategy is one with a 1 day holding period per transaction. The annualized return on the strategy is </a:t>
            </a:r>
            <a:r>
              <a:rPr lang="en-US" b="1" dirty="0"/>
              <a:t>29.27</a:t>
            </a:r>
            <a:r>
              <a:rPr lang="en-US" dirty="0"/>
              <a:t>%, resulting from 97 holdings over the period.</a:t>
            </a:r>
          </a:p>
          <a:p>
            <a:endParaRPr lang="en-US" dirty="0"/>
          </a:p>
        </p:txBody>
      </p:sp>
      <p:pic>
        <p:nvPicPr>
          <p:cNvPr id="8" name="Content Placeholder 7">
            <a:extLst>
              <a:ext uri="{FF2B5EF4-FFF2-40B4-BE49-F238E27FC236}">
                <a16:creationId xmlns:a16="http://schemas.microsoft.com/office/drawing/2014/main" id="{1CFFB13F-6E10-4035-BAC3-EF577487A4BA}"/>
              </a:ext>
            </a:extLst>
          </p:cNvPr>
          <p:cNvPicPr>
            <a:picLocks noGrp="1" noChangeAspect="1"/>
          </p:cNvPicPr>
          <p:nvPr>
            <p:ph idx="1"/>
          </p:nvPr>
        </p:nvPicPr>
        <p:blipFill>
          <a:blip r:embed="rId2"/>
          <a:stretch>
            <a:fillRect/>
          </a:stretch>
        </p:blipFill>
        <p:spPr>
          <a:xfrm>
            <a:off x="583749" y="989012"/>
            <a:ext cx="11166202" cy="4108472"/>
          </a:xfrm>
          <a:prstGeom prst="rect">
            <a:avLst/>
          </a:prstGeom>
        </p:spPr>
      </p:pic>
    </p:spTree>
    <p:extLst>
      <p:ext uri="{BB962C8B-B14F-4D97-AF65-F5344CB8AC3E}">
        <p14:creationId xmlns:p14="http://schemas.microsoft.com/office/powerpoint/2010/main" val="726868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56</a:t>
            </a:fld>
            <a:endParaRPr lang="en-US"/>
          </a:p>
        </p:txBody>
      </p:sp>
      <p:pic>
        <p:nvPicPr>
          <p:cNvPr id="6" name="Content Placeholder 5">
            <a:extLst>
              <a:ext uri="{FF2B5EF4-FFF2-40B4-BE49-F238E27FC236}">
                <a16:creationId xmlns:a16="http://schemas.microsoft.com/office/drawing/2014/main" id="{0B458247-C983-4FD1-8E17-BD0407C11525}"/>
              </a:ext>
            </a:extLst>
          </p:cNvPr>
          <p:cNvPicPr>
            <a:picLocks noGrp="1" noChangeAspect="1"/>
          </p:cNvPicPr>
          <p:nvPr>
            <p:ph sz="half" idx="2"/>
          </p:nvPr>
        </p:nvPicPr>
        <p:blipFill>
          <a:blip r:embed="rId2"/>
          <a:stretch>
            <a:fillRect/>
          </a:stretch>
        </p:blipFill>
        <p:spPr>
          <a:xfrm>
            <a:off x="3012027" y="3444520"/>
            <a:ext cx="8646129" cy="2343778"/>
          </a:xfrm>
          <a:prstGeom prst="rect">
            <a:avLst/>
          </a:prstGeom>
        </p:spPr>
      </p:pic>
      <p:sp>
        <p:nvSpPr>
          <p:cNvPr id="8" name="TextBox 7">
            <a:extLst>
              <a:ext uri="{FF2B5EF4-FFF2-40B4-BE49-F238E27FC236}">
                <a16:creationId xmlns:a16="http://schemas.microsoft.com/office/drawing/2014/main" id="{68CAF48E-56AC-4AFC-B272-DDD089E385C5}"/>
              </a:ext>
            </a:extLst>
          </p:cNvPr>
          <p:cNvSpPr txBox="1"/>
          <p:nvPr/>
        </p:nvSpPr>
        <p:spPr>
          <a:xfrm>
            <a:off x="6288140" y="2112386"/>
            <a:ext cx="4696691" cy="636009"/>
          </a:xfrm>
          <a:prstGeom prst="rect">
            <a:avLst/>
          </a:prstGeom>
        </p:spPr>
        <p:txBody>
          <a:bodyPr vert="horz" lIns="91440" tIns="45720" rIns="91440" bIns="45720" rtlCol="0" anchor="b">
            <a:normAutofit/>
          </a:bodyPr>
          <a:lstStyle/>
          <a:p>
            <a:pPr>
              <a:lnSpc>
                <a:spcPct val="90000"/>
              </a:lnSpc>
              <a:spcBef>
                <a:spcPts val="1000"/>
              </a:spcBef>
              <a:spcAft>
                <a:spcPts val="600"/>
              </a:spcAft>
            </a:pPr>
            <a:r>
              <a:rPr lang="en-US" sz="2400" b="1" kern="1200" dirty="0">
                <a:solidFill>
                  <a:schemeClr val="accent5"/>
                </a:solidFill>
                <a:latin typeface="+mn-lt"/>
                <a:ea typeface="+mn-ea"/>
                <a:cs typeface="+mn-cs"/>
              </a:rPr>
              <a:t>Crude Oil - Brent</a:t>
            </a:r>
          </a:p>
        </p:txBody>
      </p:sp>
      <p:sp>
        <p:nvSpPr>
          <p:cNvPr id="7" name="Title 3">
            <a:extLst>
              <a:ext uri="{FF2B5EF4-FFF2-40B4-BE49-F238E27FC236}">
                <a16:creationId xmlns:a16="http://schemas.microsoft.com/office/drawing/2014/main" id="{D5CD8391-E6AC-468B-A166-394E5A8A5077}"/>
              </a:ext>
            </a:extLst>
          </p:cNvPr>
          <p:cNvSpPr txBox="1">
            <a:spLocks/>
          </p:cNvSpPr>
          <p:nvPr/>
        </p:nvSpPr>
        <p:spPr>
          <a:xfrm>
            <a:off x="515938" y="246621"/>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lgn="ctr">
              <a:spcAft>
                <a:spcPts val="600"/>
              </a:spcAft>
            </a:pP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45491C1E-F8A9-496D-88B6-1E2EFE2F9C95}"/>
              </a:ext>
            </a:extLst>
          </p:cNvPr>
          <p:cNvGraphicFramePr/>
          <p:nvPr>
            <p:extLst>
              <p:ext uri="{D42A27DB-BD31-4B8C-83A1-F6EECF244321}">
                <p14:modId xmlns:p14="http://schemas.microsoft.com/office/powerpoint/2010/main" val="4261360227"/>
              </p:ext>
            </p:extLst>
          </p:nvPr>
        </p:nvGraphicFramePr>
        <p:xfrm>
          <a:off x="432080" y="1371600"/>
          <a:ext cx="3843494" cy="4577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CF558457-9C4F-4C18-8025-417D0702A03C}"/>
              </a:ext>
            </a:extLst>
          </p:cNvPr>
          <p:cNvSpPr txBox="1"/>
          <p:nvPr/>
        </p:nvSpPr>
        <p:spPr>
          <a:xfrm>
            <a:off x="7032251" y="1595193"/>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Brent – 1/1/19 – 10/30/19</a:t>
            </a:r>
          </a:p>
        </p:txBody>
      </p:sp>
      <p:graphicFrame>
        <p:nvGraphicFramePr>
          <p:cNvPr id="19" name="Table 9">
            <a:extLst>
              <a:ext uri="{FF2B5EF4-FFF2-40B4-BE49-F238E27FC236}">
                <a16:creationId xmlns:a16="http://schemas.microsoft.com/office/drawing/2014/main" id="{B1FFE999-0C0E-41EA-AEB2-86183F8560DD}"/>
              </a:ext>
            </a:extLst>
          </p:cNvPr>
          <p:cNvGraphicFramePr>
            <a:graphicFrameLocks noGrp="1"/>
          </p:cNvGraphicFramePr>
          <p:nvPr>
            <p:extLst>
              <p:ext uri="{D42A27DB-BD31-4B8C-83A1-F6EECF244321}">
                <p14:modId xmlns:p14="http://schemas.microsoft.com/office/powerpoint/2010/main" val="3009070569"/>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13.45%</a:t>
                      </a:r>
                    </a:p>
                  </a:txBody>
                  <a:tcPr/>
                </a:tc>
                <a:tc>
                  <a:txBody>
                    <a:bodyPr/>
                    <a:lstStyle/>
                    <a:p>
                      <a:r>
                        <a:rPr lang="en-US" dirty="0">
                          <a:solidFill>
                            <a:srgbClr val="00B050"/>
                          </a:solidFill>
                        </a:rPr>
                        <a:t>16.8%</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17.94%</a:t>
                      </a:r>
                    </a:p>
                  </a:txBody>
                  <a:tcPr/>
                </a:tc>
                <a:tc>
                  <a:txBody>
                    <a:bodyPr/>
                    <a:lstStyle/>
                    <a:p>
                      <a:r>
                        <a:rPr lang="en-US" dirty="0">
                          <a:solidFill>
                            <a:srgbClr val="00B050"/>
                          </a:solidFill>
                        </a:rPr>
                        <a:t>22.4%</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20" name="TextBox 19">
            <a:extLst>
              <a:ext uri="{FF2B5EF4-FFF2-40B4-BE49-F238E27FC236}">
                <a16:creationId xmlns:a16="http://schemas.microsoft.com/office/drawing/2014/main" id="{7A761BDE-8EB3-4643-9E53-EB786D706371}"/>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21" name="TextBox 20">
            <a:extLst>
              <a:ext uri="{FF2B5EF4-FFF2-40B4-BE49-F238E27FC236}">
                <a16:creationId xmlns:a16="http://schemas.microsoft.com/office/drawing/2014/main" id="{0B665F26-9F04-40E9-9CD7-3F8A42CC26C2}"/>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2660015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E6C503-2E5D-C543-B377-D75AD7FBBCDB}"/>
              </a:ext>
            </a:extLst>
          </p:cNvPr>
          <p:cNvSpPr>
            <a:spLocks noGrp="1"/>
          </p:cNvSpPr>
          <p:nvPr>
            <p:ph type="sldNum" sz="quarter" idx="12"/>
          </p:nvPr>
        </p:nvSpPr>
        <p:spPr>
          <a:xfrm>
            <a:off x="11363696" y="6455739"/>
            <a:ext cx="294460" cy="187367"/>
          </a:xfrm>
        </p:spPr>
        <p:txBody>
          <a:bodyPr/>
          <a:lstStyle/>
          <a:p>
            <a:fld id="{9EC71654-96A5-4280-94F3-931C61A9F92C}" type="slidenum">
              <a:rPr lang="en-US" noProof="0" smtClean="0"/>
              <a:pPr/>
              <a:t>57</a:t>
            </a:fld>
            <a:endParaRPr lang="en-US" noProof="0" dirty="0"/>
          </a:p>
        </p:txBody>
      </p:sp>
      <p:sp>
        <p:nvSpPr>
          <p:cNvPr id="4" name="Content Placeholder 3">
            <a:extLst>
              <a:ext uri="{FF2B5EF4-FFF2-40B4-BE49-F238E27FC236}">
                <a16:creationId xmlns:a16="http://schemas.microsoft.com/office/drawing/2014/main" id="{8E272F3C-04CB-7E4E-9148-3327525D4551}"/>
              </a:ext>
            </a:extLst>
          </p:cNvPr>
          <p:cNvSpPr>
            <a:spLocks noGrp="1"/>
          </p:cNvSpPr>
          <p:nvPr>
            <p:ph sz="half" idx="2"/>
          </p:nvPr>
        </p:nvSpPr>
        <p:spPr>
          <a:xfrm>
            <a:off x="608610" y="5549809"/>
            <a:ext cx="10755086" cy="611618"/>
          </a:xfrm>
        </p:spPr>
        <p:txBody>
          <a:bodyPr>
            <a:normAutofit lnSpcReduction="10000"/>
          </a:bodyPr>
          <a:lstStyle/>
          <a:p>
            <a:pPr marL="0" indent="0">
              <a:buNone/>
            </a:pPr>
            <a:r>
              <a:rPr lang="en-US" sz="1900" dirty="0"/>
              <a:t>Year to date in 2019, our testing data range, we issue exactly 16 positions (32 transactions), leaving us with a net zero position at the end of the holding period, for an annualized return of </a:t>
            </a:r>
            <a:r>
              <a:rPr lang="en-US" sz="1900" b="1" dirty="0"/>
              <a:t>35.81%</a:t>
            </a:r>
            <a:r>
              <a:rPr lang="en-US" sz="1900" dirty="0"/>
              <a:t>.</a:t>
            </a:r>
          </a:p>
          <a:p>
            <a:endParaRPr lang="en-US" dirty="0"/>
          </a:p>
        </p:txBody>
      </p:sp>
      <p:sp>
        <p:nvSpPr>
          <p:cNvPr id="7" name="Title 6">
            <a:extLst>
              <a:ext uri="{FF2B5EF4-FFF2-40B4-BE49-F238E27FC236}">
                <a16:creationId xmlns:a16="http://schemas.microsoft.com/office/drawing/2014/main" id="{097DB003-E938-7A49-BF5B-A1E15E365F0B}"/>
              </a:ext>
            </a:extLst>
          </p:cNvPr>
          <p:cNvSpPr>
            <a:spLocks noGrp="1"/>
          </p:cNvSpPr>
          <p:nvPr>
            <p:ph type="title"/>
          </p:nvPr>
        </p:nvSpPr>
        <p:spPr>
          <a:xfrm>
            <a:off x="585318" y="356542"/>
            <a:ext cx="11142292" cy="623047"/>
          </a:xfrm>
        </p:spPr>
        <p:txBody>
          <a:bodyPr/>
          <a:lstStyle/>
          <a:p>
            <a:r>
              <a:rPr lang="en-US" dirty="0">
                <a:solidFill>
                  <a:schemeClr val="accent1"/>
                </a:solidFill>
              </a:rPr>
              <a:t>strategy performance </a:t>
            </a:r>
            <a:r>
              <a:rPr lang="en-US" b="0" cap="none" dirty="0">
                <a:solidFill>
                  <a:schemeClr val="accent1"/>
                </a:solidFill>
              </a:rPr>
              <a:t>Crude Oil WTI</a:t>
            </a:r>
            <a:endParaRPr lang="en-US" b="0" dirty="0">
              <a:solidFill>
                <a:schemeClr val="accent1"/>
              </a:solidFill>
            </a:endParaRPr>
          </a:p>
        </p:txBody>
      </p:sp>
      <p:pic>
        <p:nvPicPr>
          <p:cNvPr id="6" name="Picture 5">
            <a:extLst>
              <a:ext uri="{FF2B5EF4-FFF2-40B4-BE49-F238E27FC236}">
                <a16:creationId xmlns:a16="http://schemas.microsoft.com/office/drawing/2014/main" id="{A17B2F40-7DE0-4911-9D8C-394685E816E3}"/>
              </a:ext>
            </a:extLst>
          </p:cNvPr>
          <p:cNvPicPr>
            <a:picLocks noChangeAspect="1"/>
          </p:cNvPicPr>
          <p:nvPr/>
        </p:nvPicPr>
        <p:blipFill>
          <a:blip r:embed="rId2"/>
          <a:stretch>
            <a:fillRect/>
          </a:stretch>
        </p:blipFill>
        <p:spPr>
          <a:xfrm>
            <a:off x="464435" y="1097638"/>
            <a:ext cx="11263129" cy="4157859"/>
          </a:xfrm>
          <a:prstGeom prst="rect">
            <a:avLst/>
          </a:prstGeom>
        </p:spPr>
      </p:pic>
    </p:spTree>
    <p:extLst>
      <p:ext uri="{BB962C8B-B14F-4D97-AF65-F5344CB8AC3E}">
        <p14:creationId xmlns:p14="http://schemas.microsoft.com/office/powerpoint/2010/main" val="1613805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58</a:t>
            </a:fld>
            <a:endParaRPr lang="en-US"/>
          </a:p>
        </p:txBody>
      </p:sp>
      <p:pic>
        <p:nvPicPr>
          <p:cNvPr id="6" name="Content Placeholder 5">
            <a:extLst>
              <a:ext uri="{FF2B5EF4-FFF2-40B4-BE49-F238E27FC236}">
                <a16:creationId xmlns:a16="http://schemas.microsoft.com/office/drawing/2014/main" id="{9E4D1402-CD12-4FAB-B310-150443B248FC}"/>
              </a:ext>
            </a:extLst>
          </p:cNvPr>
          <p:cNvPicPr>
            <a:picLocks noGrp="1" noChangeAspect="1"/>
          </p:cNvPicPr>
          <p:nvPr>
            <p:ph sz="half" idx="2"/>
          </p:nvPr>
        </p:nvPicPr>
        <p:blipFill>
          <a:blip r:embed="rId2"/>
          <a:stretch>
            <a:fillRect/>
          </a:stretch>
        </p:blipFill>
        <p:spPr>
          <a:xfrm>
            <a:off x="4381258" y="3908546"/>
            <a:ext cx="7432970" cy="2130979"/>
          </a:xfrm>
          <a:prstGeom prst="rect">
            <a:avLst/>
          </a:prstGeom>
        </p:spPr>
      </p:pic>
      <p:sp>
        <p:nvSpPr>
          <p:cNvPr id="4" name="Title 3">
            <a:extLst>
              <a:ext uri="{FF2B5EF4-FFF2-40B4-BE49-F238E27FC236}">
                <a16:creationId xmlns:a16="http://schemas.microsoft.com/office/drawing/2014/main" id="{5651C04B-E45A-45CA-8C36-3C8A50259235}"/>
              </a:ext>
            </a:extLst>
          </p:cNvPr>
          <p:cNvSpPr>
            <a:spLocks noGrp="1"/>
          </p:cNvSpPr>
          <p:nvPr>
            <p:ph type="title"/>
          </p:nvPr>
        </p:nvSpPr>
        <p:spPr>
          <a:xfrm>
            <a:off x="515938" y="246621"/>
            <a:ext cx="11150600" cy="920336"/>
          </a:xfrm>
          <a:prstGeom prst="rect">
            <a:avLst/>
          </a:prstGeom>
        </p:spPr>
        <p:txBody>
          <a:bodyPr vert="horz" lIns="0" tIns="0" rIns="0" bIns="0" rtlCol="0" anchor="b">
            <a:normAutofit/>
          </a:bodyPr>
          <a:lstStyle/>
          <a:p>
            <a:pPr algn="ct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04D1646B-FE4F-45DA-A147-7BC8F7E3510C}"/>
              </a:ext>
            </a:extLst>
          </p:cNvPr>
          <p:cNvGraphicFramePr/>
          <p:nvPr>
            <p:extLst>
              <p:ext uri="{D42A27DB-BD31-4B8C-83A1-F6EECF244321}">
                <p14:modId xmlns:p14="http://schemas.microsoft.com/office/powerpoint/2010/main" val="2369275252"/>
              </p:ext>
            </p:extLst>
          </p:nvPr>
        </p:nvGraphicFramePr>
        <p:xfrm>
          <a:off x="417967" y="1289223"/>
          <a:ext cx="3963292" cy="47503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284AB6DA-A95F-4518-A02A-EE0A19A7EAD2}"/>
              </a:ext>
            </a:extLst>
          </p:cNvPr>
          <p:cNvSpPr txBox="1"/>
          <p:nvPr/>
        </p:nvSpPr>
        <p:spPr>
          <a:xfrm>
            <a:off x="7032251" y="1595193"/>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WTI – 1/1/19 – 10/30/19</a:t>
            </a:r>
          </a:p>
        </p:txBody>
      </p:sp>
      <p:graphicFrame>
        <p:nvGraphicFramePr>
          <p:cNvPr id="13" name="Table 9">
            <a:extLst>
              <a:ext uri="{FF2B5EF4-FFF2-40B4-BE49-F238E27FC236}">
                <a16:creationId xmlns:a16="http://schemas.microsoft.com/office/drawing/2014/main" id="{D5C24A05-081C-4906-B27B-FD2879CA814A}"/>
              </a:ext>
            </a:extLst>
          </p:cNvPr>
          <p:cNvGraphicFramePr>
            <a:graphicFrameLocks noGrp="1"/>
          </p:cNvGraphicFramePr>
          <p:nvPr>
            <p:extLst>
              <p:ext uri="{D42A27DB-BD31-4B8C-83A1-F6EECF244321}">
                <p14:modId xmlns:p14="http://schemas.microsoft.com/office/powerpoint/2010/main" val="2247875043"/>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23.1%</a:t>
                      </a:r>
                    </a:p>
                  </a:txBody>
                  <a:tcPr/>
                </a:tc>
                <a:tc>
                  <a:txBody>
                    <a:bodyPr/>
                    <a:lstStyle/>
                    <a:p>
                      <a:r>
                        <a:rPr lang="en-US" dirty="0">
                          <a:solidFill>
                            <a:srgbClr val="00B050"/>
                          </a:solidFill>
                        </a:rPr>
                        <a:t>26.11%</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30.8%</a:t>
                      </a:r>
                    </a:p>
                  </a:txBody>
                  <a:tcPr/>
                </a:tc>
                <a:tc>
                  <a:txBody>
                    <a:bodyPr/>
                    <a:lstStyle/>
                    <a:p>
                      <a:r>
                        <a:rPr lang="en-US" dirty="0">
                          <a:solidFill>
                            <a:srgbClr val="00B050"/>
                          </a:solidFill>
                        </a:rPr>
                        <a:t>34.81%</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14" name="TextBox 13">
            <a:extLst>
              <a:ext uri="{FF2B5EF4-FFF2-40B4-BE49-F238E27FC236}">
                <a16:creationId xmlns:a16="http://schemas.microsoft.com/office/drawing/2014/main" id="{5E3F60D4-F099-4B9B-ABCF-F29904267035}"/>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15" name="TextBox 14">
            <a:extLst>
              <a:ext uri="{FF2B5EF4-FFF2-40B4-BE49-F238E27FC236}">
                <a16:creationId xmlns:a16="http://schemas.microsoft.com/office/drawing/2014/main" id="{D8D4D304-D7A9-491C-AEEB-675C89FDAB1A}"/>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28983738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59</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a:bodyPr>
          <a:lstStyle/>
          <a:p>
            <a:r>
              <a:rPr lang="en-US" b="1" dirty="0">
                <a:solidFill>
                  <a:schemeClr val="accent1"/>
                </a:solidFill>
              </a:rPr>
              <a:t>TRADING STRATEGY AND PERFORMANCE </a:t>
            </a:r>
            <a:r>
              <a:rPr lang="en-US" dirty="0">
                <a:solidFill>
                  <a:schemeClr val="accent1"/>
                </a:solidFill>
              </a:rPr>
              <a:t>Gasoline</a:t>
            </a:r>
            <a:endParaRPr lang="en-US" dirty="0"/>
          </a:p>
        </p:txBody>
      </p:sp>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680716" y="5062550"/>
            <a:ext cx="10977440" cy="890752"/>
          </a:xfrm>
        </p:spPr>
        <p:txBody>
          <a:bodyPr/>
          <a:lstStyle/>
          <a:p>
            <a:r>
              <a:rPr lang="en-US" dirty="0"/>
              <a:t>With a low trading threshold from the models predicted values, and a short-period, explosive volatility time series, the resulting strategy is one with a 3-day holding period per transaction. The annualized return on the strategy is </a:t>
            </a:r>
            <a:r>
              <a:rPr lang="en-US" b="1" dirty="0"/>
              <a:t>58.45</a:t>
            </a:r>
            <a:r>
              <a:rPr lang="en-US" dirty="0"/>
              <a:t>%, resulting from 76 holdings over the period.</a:t>
            </a:r>
          </a:p>
          <a:p>
            <a:endParaRPr lang="en-US" dirty="0"/>
          </a:p>
        </p:txBody>
      </p:sp>
      <p:pic>
        <p:nvPicPr>
          <p:cNvPr id="9" name="Picture 8">
            <a:extLst>
              <a:ext uri="{FF2B5EF4-FFF2-40B4-BE49-F238E27FC236}">
                <a16:creationId xmlns:a16="http://schemas.microsoft.com/office/drawing/2014/main" id="{21AF2668-5DAF-4744-AF6B-711F22E5A153}"/>
              </a:ext>
            </a:extLst>
          </p:cNvPr>
          <p:cNvPicPr>
            <a:picLocks noChangeAspect="1"/>
          </p:cNvPicPr>
          <p:nvPr/>
        </p:nvPicPr>
        <p:blipFill>
          <a:blip r:embed="rId2"/>
          <a:stretch>
            <a:fillRect/>
          </a:stretch>
        </p:blipFill>
        <p:spPr>
          <a:xfrm>
            <a:off x="680716" y="989012"/>
            <a:ext cx="11143530" cy="3787940"/>
          </a:xfrm>
          <a:prstGeom prst="rect">
            <a:avLst/>
          </a:prstGeom>
        </p:spPr>
      </p:pic>
    </p:spTree>
    <p:extLst>
      <p:ext uri="{BB962C8B-B14F-4D97-AF65-F5344CB8AC3E}">
        <p14:creationId xmlns:p14="http://schemas.microsoft.com/office/powerpoint/2010/main" val="867437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Introduction &amp; Project Goals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9260119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60</a:t>
            </a:fld>
            <a:endParaRPr lang="en-US"/>
          </a:p>
        </p:txBody>
      </p:sp>
      <p:pic>
        <p:nvPicPr>
          <p:cNvPr id="3" name="Content Placeholder 2">
            <a:extLst>
              <a:ext uri="{FF2B5EF4-FFF2-40B4-BE49-F238E27FC236}">
                <a16:creationId xmlns:a16="http://schemas.microsoft.com/office/drawing/2014/main" id="{49AA14BD-973A-487F-91DC-9B85E763BCD0}"/>
              </a:ext>
            </a:extLst>
          </p:cNvPr>
          <p:cNvPicPr>
            <a:picLocks noGrp="1" noChangeAspect="1"/>
          </p:cNvPicPr>
          <p:nvPr>
            <p:ph sz="half" idx="2"/>
          </p:nvPr>
        </p:nvPicPr>
        <p:blipFill>
          <a:blip r:embed="rId2"/>
          <a:stretch>
            <a:fillRect/>
          </a:stretch>
        </p:blipFill>
        <p:spPr>
          <a:xfrm>
            <a:off x="2965091" y="3388377"/>
            <a:ext cx="8491946" cy="2305787"/>
          </a:xfrm>
          <a:prstGeom prst="rect">
            <a:avLst/>
          </a:prstGeom>
        </p:spPr>
      </p:pic>
      <p:sp>
        <p:nvSpPr>
          <p:cNvPr id="8" name="TextBox 7">
            <a:extLst>
              <a:ext uri="{FF2B5EF4-FFF2-40B4-BE49-F238E27FC236}">
                <a16:creationId xmlns:a16="http://schemas.microsoft.com/office/drawing/2014/main" id="{68CAF48E-56AC-4AFC-B272-DDD089E385C5}"/>
              </a:ext>
            </a:extLst>
          </p:cNvPr>
          <p:cNvSpPr txBox="1"/>
          <p:nvPr/>
        </p:nvSpPr>
        <p:spPr>
          <a:xfrm>
            <a:off x="7127711" y="1581700"/>
            <a:ext cx="3198566" cy="438089"/>
          </a:xfrm>
          <a:prstGeom prst="rect">
            <a:avLst/>
          </a:prstGeom>
        </p:spPr>
        <p:txBody>
          <a:bodyPr vert="horz" lIns="91440" tIns="45720" rIns="91440" bIns="45720" rtlCol="0" anchor="b">
            <a:normAutofit fontScale="775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Gasoline – 1/1/19 – 10/30/19</a:t>
            </a:r>
          </a:p>
        </p:txBody>
      </p:sp>
      <p:sp>
        <p:nvSpPr>
          <p:cNvPr id="7" name="Title 3">
            <a:extLst>
              <a:ext uri="{FF2B5EF4-FFF2-40B4-BE49-F238E27FC236}">
                <a16:creationId xmlns:a16="http://schemas.microsoft.com/office/drawing/2014/main" id="{D5CD8391-E6AC-468B-A166-394E5A8A5077}"/>
              </a:ext>
            </a:extLst>
          </p:cNvPr>
          <p:cNvSpPr txBox="1">
            <a:spLocks/>
          </p:cNvSpPr>
          <p:nvPr/>
        </p:nvSpPr>
        <p:spPr>
          <a:xfrm>
            <a:off x="515938" y="246621"/>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lgn="ctr">
              <a:spcAft>
                <a:spcPts val="600"/>
              </a:spcAft>
            </a:pP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9228ACFB-6ABB-4E22-800B-6D379C0F3E5A}"/>
              </a:ext>
            </a:extLst>
          </p:cNvPr>
          <p:cNvGraphicFramePr/>
          <p:nvPr>
            <p:extLst>
              <p:ext uri="{D42A27DB-BD31-4B8C-83A1-F6EECF244321}">
                <p14:modId xmlns:p14="http://schemas.microsoft.com/office/powerpoint/2010/main" val="472481291"/>
              </p:ext>
            </p:extLst>
          </p:nvPr>
        </p:nvGraphicFramePr>
        <p:xfrm>
          <a:off x="515938" y="1663336"/>
          <a:ext cx="3986004" cy="4732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Table 9">
            <a:extLst>
              <a:ext uri="{FF2B5EF4-FFF2-40B4-BE49-F238E27FC236}">
                <a16:creationId xmlns:a16="http://schemas.microsoft.com/office/drawing/2014/main" id="{B4C252D5-542E-4C12-AC49-52BBFDBA0D9E}"/>
              </a:ext>
            </a:extLst>
          </p:cNvPr>
          <p:cNvGraphicFramePr>
            <a:graphicFrameLocks noGrp="1"/>
          </p:cNvGraphicFramePr>
          <p:nvPr>
            <p:extLst>
              <p:ext uri="{D42A27DB-BD31-4B8C-83A1-F6EECF244321}">
                <p14:modId xmlns:p14="http://schemas.microsoft.com/office/powerpoint/2010/main" val="970026535"/>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23.8%</a:t>
                      </a:r>
                    </a:p>
                  </a:txBody>
                  <a:tcPr/>
                </a:tc>
                <a:tc>
                  <a:txBody>
                    <a:bodyPr/>
                    <a:lstStyle/>
                    <a:p>
                      <a:r>
                        <a:rPr lang="en-US" dirty="0">
                          <a:solidFill>
                            <a:srgbClr val="00B050"/>
                          </a:solidFill>
                        </a:rPr>
                        <a:t>43.85%</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31.8%</a:t>
                      </a:r>
                    </a:p>
                  </a:txBody>
                  <a:tcPr/>
                </a:tc>
                <a:tc>
                  <a:txBody>
                    <a:bodyPr/>
                    <a:lstStyle/>
                    <a:p>
                      <a:r>
                        <a:rPr lang="en-US" dirty="0">
                          <a:solidFill>
                            <a:srgbClr val="00B050"/>
                          </a:solidFill>
                        </a:rPr>
                        <a:t>58.45%</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15" name="TextBox 14">
            <a:extLst>
              <a:ext uri="{FF2B5EF4-FFF2-40B4-BE49-F238E27FC236}">
                <a16:creationId xmlns:a16="http://schemas.microsoft.com/office/drawing/2014/main" id="{32FCE68E-08B9-4C96-891A-964481D843C5}"/>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16" name="TextBox 15">
            <a:extLst>
              <a:ext uri="{FF2B5EF4-FFF2-40B4-BE49-F238E27FC236}">
                <a16:creationId xmlns:a16="http://schemas.microsoft.com/office/drawing/2014/main" id="{19ADE94A-3330-409F-893B-30B94C6F1B95}"/>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10142348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E5D8-C900-40C8-9DF5-CA3C605C261C}"/>
              </a:ext>
            </a:extLst>
          </p:cNvPr>
          <p:cNvSpPr>
            <a:spLocks noGrp="1"/>
          </p:cNvSpPr>
          <p:nvPr>
            <p:ph type="ctrTitle"/>
          </p:nvPr>
        </p:nvSpPr>
        <p:spPr/>
        <p:txBody>
          <a:bodyPr/>
          <a:lstStyle/>
          <a:p>
            <a:r>
              <a:rPr lang="en-US" dirty="0">
                <a:hlinkClick r:id="rId2"/>
              </a:rPr>
              <a:t>Interactive dashboard</a:t>
            </a:r>
            <a:endParaRPr lang="en-US" dirty="0"/>
          </a:p>
        </p:txBody>
      </p:sp>
      <p:sp>
        <p:nvSpPr>
          <p:cNvPr id="3" name="Subtitle 2">
            <a:extLst>
              <a:ext uri="{FF2B5EF4-FFF2-40B4-BE49-F238E27FC236}">
                <a16:creationId xmlns:a16="http://schemas.microsoft.com/office/drawing/2014/main" id="{6CDEEB32-70FC-4F49-8364-C15C87842BA7}"/>
              </a:ext>
            </a:extLst>
          </p:cNvPr>
          <p:cNvSpPr>
            <a:spLocks noGrp="1"/>
          </p:cNvSpPr>
          <p:nvPr>
            <p:ph type="subTitle" idx="1"/>
          </p:nvPr>
        </p:nvSpPr>
        <p:spPr/>
        <p:txBody>
          <a:bodyPr/>
          <a:lstStyle/>
          <a:p>
            <a:r>
              <a:rPr lang="en-US" dirty="0"/>
              <a:t>See our strategies in action, visit our live dashboard and see how we perform.</a:t>
            </a:r>
          </a:p>
        </p:txBody>
      </p:sp>
      <p:pic>
        <p:nvPicPr>
          <p:cNvPr id="17" name="Picture Placeholder 16" descr="A screenshot of a computer&#10;&#10;Description automatically generated">
            <a:extLst>
              <a:ext uri="{FF2B5EF4-FFF2-40B4-BE49-F238E27FC236}">
                <a16:creationId xmlns:a16="http://schemas.microsoft.com/office/drawing/2014/main" id="{34565514-7067-4951-8551-859E28BE525A}"/>
              </a:ext>
            </a:extLst>
          </p:cNvPr>
          <p:cNvPicPr>
            <a:picLocks noGrp="1" noChangeAspect="1"/>
          </p:cNvPicPr>
          <p:nvPr>
            <p:ph type="pic" sz="quarter" idx="10"/>
          </p:nvPr>
        </p:nvPicPr>
        <p:blipFill rotWithShape="1">
          <a:blip r:embed="rId3"/>
          <a:srcRect l="2128" t="-898" r="55630" b="898"/>
          <a:stretch/>
        </p:blipFill>
        <p:spPr>
          <a:xfrm>
            <a:off x="710812" y="728545"/>
            <a:ext cx="5305661" cy="5305661"/>
          </a:xfrm>
        </p:spPr>
      </p:pic>
    </p:spTree>
    <p:extLst>
      <p:ext uri="{BB962C8B-B14F-4D97-AF65-F5344CB8AC3E}">
        <p14:creationId xmlns:p14="http://schemas.microsoft.com/office/powerpoint/2010/main" val="30729407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9"/>
            <a:ext cx="2831182"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Project Schedule and Next Steps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5308675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t>Project deliverables</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63</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2862373048"/>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7906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AA64-5BCD-4350-AB51-4ABB541EBD3A}"/>
              </a:ext>
            </a:extLst>
          </p:cNvPr>
          <p:cNvSpPr>
            <a:spLocks noGrp="1"/>
          </p:cNvSpPr>
          <p:nvPr>
            <p:ph type="title"/>
          </p:nvPr>
        </p:nvSpPr>
        <p:spPr/>
        <p:txBody>
          <a:bodyPr/>
          <a:lstStyle/>
          <a:p>
            <a:r>
              <a:rPr lang="en-US" dirty="0"/>
              <a:t>Project timeline</a:t>
            </a:r>
          </a:p>
        </p:txBody>
      </p:sp>
      <p:sp>
        <p:nvSpPr>
          <p:cNvPr id="3" name="Slide Number Placeholder 2">
            <a:extLst>
              <a:ext uri="{FF2B5EF4-FFF2-40B4-BE49-F238E27FC236}">
                <a16:creationId xmlns:a16="http://schemas.microsoft.com/office/drawing/2014/main" id="{A720A203-E9D1-414B-8424-60A1E498CB92}"/>
              </a:ext>
            </a:extLst>
          </p:cNvPr>
          <p:cNvSpPr>
            <a:spLocks noGrp="1"/>
          </p:cNvSpPr>
          <p:nvPr>
            <p:ph type="sldNum" sz="quarter" idx="12"/>
          </p:nvPr>
        </p:nvSpPr>
        <p:spPr/>
        <p:txBody>
          <a:bodyPr/>
          <a:lstStyle/>
          <a:p>
            <a:fld id="{9EC71654-96A5-4280-94F3-931C61A9F92C}" type="slidenum">
              <a:rPr lang="en-US" noProof="0" smtClean="0"/>
              <a:pPr/>
              <a:t>64</a:t>
            </a:fld>
            <a:endParaRPr lang="en-US" noProof="0" dirty="0"/>
          </a:p>
        </p:txBody>
      </p:sp>
      <p:sp>
        <p:nvSpPr>
          <p:cNvPr id="4" name="Rectangle 3">
            <a:extLst>
              <a:ext uri="{FF2B5EF4-FFF2-40B4-BE49-F238E27FC236}">
                <a16:creationId xmlns:a16="http://schemas.microsoft.com/office/drawing/2014/main" id="{187F3591-5648-4D93-9A5E-EBDCBFB01B1A}"/>
              </a:ext>
            </a:extLst>
          </p:cNvPr>
          <p:cNvSpPr/>
          <p:nvPr/>
        </p:nvSpPr>
        <p:spPr>
          <a:xfrm>
            <a:off x="1538832" y="1276538"/>
            <a:ext cx="9104811" cy="1600438"/>
          </a:xfrm>
          <a:prstGeom prst="rect">
            <a:avLst/>
          </a:prstGeom>
        </p:spPr>
        <p:txBody>
          <a:bodyPr wrap="square">
            <a:spAutoFit/>
          </a:bodyPr>
          <a:lstStyle/>
          <a:p>
            <a:r>
              <a:rPr lang="en-US" sz="1400" dirty="0">
                <a:latin typeface="Arial" panose="020B0604020202020204" pitchFamily="34" charset="0"/>
              </a:rPr>
              <a:t>The project will be broken down into 10 weeks. All deliverables are due by the end of each week, except </a:t>
            </a:r>
          </a:p>
          <a:p>
            <a:r>
              <a:rPr lang="en-US" sz="1400" dirty="0">
                <a:latin typeface="Arial" panose="020B0604020202020204" pitchFamily="34" charset="0"/>
              </a:rPr>
              <a:t>for the Final Report, which will be delivered earlier in Week 9 on Tuesday, November 19, 2019.</a:t>
            </a:r>
          </a:p>
          <a:p>
            <a:r>
              <a:rPr lang="en-US" sz="1400" dirty="0">
                <a:latin typeface="Arial" panose="020B0604020202020204" pitchFamily="34" charset="0"/>
              </a:rPr>
              <a:t>The first key deliverable is the Goals Report, due at the end of Week 3. Next, there are three status reports that </a:t>
            </a:r>
          </a:p>
          <a:p>
            <a:r>
              <a:rPr lang="en-US" sz="1400" dirty="0">
                <a:latin typeface="Arial" panose="020B0604020202020204" pitchFamily="34" charset="0"/>
              </a:rPr>
              <a:t>will be delivered at the end of Weeks 3, 5, and 7. The Initial Findings Report will be turned in at the end </a:t>
            </a:r>
          </a:p>
          <a:p>
            <a:r>
              <a:rPr lang="en-US" sz="1400" dirty="0">
                <a:latin typeface="Arial" panose="020B0604020202020204" pitchFamily="34" charset="0"/>
              </a:rPr>
              <a:t>of Week 6, and the Final Report, Dashboard, and Mobile Application will be completed on or before the </a:t>
            </a:r>
          </a:p>
          <a:p>
            <a:r>
              <a:rPr lang="en-US" sz="1400" dirty="0">
                <a:latin typeface="Arial" panose="020B0604020202020204" pitchFamily="34" charset="0"/>
              </a:rPr>
              <a:t>end of Week 9. At the end of Week 10 the team will deliver a presentation to the CEO. Any changes to </a:t>
            </a:r>
          </a:p>
          <a:p>
            <a:r>
              <a:rPr lang="en-US" sz="1400" dirty="0">
                <a:latin typeface="Arial" panose="020B0604020202020204" pitchFamily="34" charset="0"/>
              </a:rPr>
              <a:t>the schedule will require a change request, signed by the project sponsors (CEO). </a:t>
            </a:r>
            <a:endParaRPr lang="en-US" sz="1400" b="0" i="0" dirty="0">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1615032" y="2986557"/>
            <a:ext cx="8477235" cy="3019289"/>
          </a:xfrm>
          <a:prstGeom prst="rect">
            <a:avLst/>
          </a:prstGeom>
        </p:spPr>
      </p:pic>
    </p:spTree>
    <p:extLst>
      <p:ext uri="{BB962C8B-B14F-4D97-AF65-F5344CB8AC3E}">
        <p14:creationId xmlns:p14="http://schemas.microsoft.com/office/powerpoint/2010/main" val="26249204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solidFill>
                  <a:srgbClr val="00B050"/>
                </a:solidFill>
              </a:rPr>
              <a:t>Next Steps</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65</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654233833"/>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50016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Andrius Markvaldas</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pPr algn="l"/>
            <a:r>
              <a:rPr lang="en-US" sz="1400" dirty="0"/>
              <a:t>Has over 20 years of information technology and data management experience on a variety of different platforms.  He defined enterprise data strategies, as well as, built and managed world-class data capabilities for proprietary trading firms. </a:t>
            </a:r>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Joshua Wood</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pPr algn="l"/>
            <a:r>
              <a:rPr lang="en-US" sz="1400" dirty="0"/>
              <a:t>Flew for Southwest Airlines as captain of a Boeing 737 before turning to finance.  His attention to detail, situational awareness and self-confidence rounds out the team dynamics</a:t>
            </a:r>
            <a:r>
              <a:rPr lang="en-US" dirty="0"/>
              <a:t>.</a:t>
            </a:r>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Brandon Moretz</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pPr algn="l"/>
            <a:r>
              <a:rPr lang="en-US" sz="1400" dirty="0"/>
              <a:t>Has close to two decades of experience in the financial services industry. Most recently heading the development efforts of a proprietary in-house order management, research and risk analytics systems for a hedge with $20B in assets under management. Before that he spent time in the anti-money laundering space for some of the world’s largest financial institutions.</a:t>
            </a:r>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a:t>Tate Bollick</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pPr algn="l"/>
            <a:r>
              <a:rPr lang="en-US" sz="1400" dirty="0"/>
              <a:t>For over 10 years, Tate has held a variety of roles within finance and technology.  He has spent the last six years in program and project management for medium and large scale financial institutions.  During that time he has worked on number of different projects for front, middle, and back office functions.  He received his MBA in 2014, and has lived in Charlotte, NC since then.</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66</a:t>
            </a:fld>
            <a:endParaRPr lang="en-US" dirty="0"/>
          </a:p>
        </p:txBody>
      </p:sp>
      <p:pic>
        <p:nvPicPr>
          <p:cNvPr id="7" name="Picture Placeholder 6">
            <a:extLst>
              <a:ext uri="{FF2B5EF4-FFF2-40B4-BE49-F238E27FC236}">
                <a16:creationId xmlns:a16="http://schemas.microsoft.com/office/drawing/2014/main" id="{C43E3F30-FB35-4534-8A33-C20176A641EE}"/>
              </a:ext>
            </a:extLst>
          </p:cNvPr>
          <p:cNvPicPr>
            <a:picLocks noGrp="1" noChangeAspect="1"/>
          </p:cNvPicPr>
          <p:nvPr>
            <p:ph type="pic" sz="quarter" idx="13"/>
          </p:nvPr>
        </p:nvPicPr>
        <p:blipFill>
          <a:blip r:embed="rId3"/>
          <a:srcRect t="4023" b="4023"/>
          <a:stretch>
            <a:fillRect/>
          </a:stretch>
        </p:blipFill>
        <p:spPr/>
      </p:pic>
      <p:pic>
        <p:nvPicPr>
          <p:cNvPr id="20" name="Picture Placeholder 19">
            <a:extLst>
              <a:ext uri="{FF2B5EF4-FFF2-40B4-BE49-F238E27FC236}">
                <a16:creationId xmlns:a16="http://schemas.microsoft.com/office/drawing/2014/main" id="{3519C50C-A266-4945-822D-BEAE957E5621}"/>
              </a:ext>
            </a:extLst>
          </p:cNvPr>
          <p:cNvPicPr>
            <a:picLocks noGrp="1" noChangeAspect="1"/>
          </p:cNvPicPr>
          <p:nvPr>
            <p:ph type="pic" sz="quarter" idx="14"/>
          </p:nvPr>
        </p:nvPicPr>
        <p:blipFill>
          <a:blip r:embed="rId4"/>
          <a:srcRect t="12500" b="12500"/>
          <a:stretch>
            <a:fillRect/>
          </a:stretch>
        </p:blipFill>
        <p:spPr/>
      </p:pic>
      <p:pic>
        <p:nvPicPr>
          <p:cNvPr id="5" name="Picture Placeholder 4">
            <a:extLst>
              <a:ext uri="{FF2B5EF4-FFF2-40B4-BE49-F238E27FC236}">
                <a16:creationId xmlns:a16="http://schemas.microsoft.com/office/drawing/2014/main" id="{B8AE72BD-A334-4F4A-826D-95522ACCDA59}"/>
              </a:ext>
            </a:extLst>
          </p:cNvPr>
          <p:cNvPicPr>
            <a:picLocks noGrp="1" noChangeAspect="1"/>
          </p:cNvPicPr>
          <p:nvPr>
            <p:ph type="pic" sz="quarter" idx="15"/>
          </p:nvPr>
        </p:nvPicPr>
        <p:blipFill>
          <a:blip r:embed="rId5"/>
          <a:srcRect/>
          <a:stretch>
            <a:fillRect/>
          </a:stretch>
        </p:blipFill>
        <p:spPr/>
      </p:pic>
      <p:pic>
        <p:nvPicPr>
          <p:cNvPr id="16" name="Picture Placeholder 15">
            <a:extLst>
              <a:ext uri="{FF2B5EF4-FFF2-40B4-BE49-F238E27FC236}">
                <a16:creationId xmlns:a16="http://schemas.microsoft.com/office/drawing/2014/main" id="{FE2F29A2-B0D4-4CBF-9544-AEAB766F1DF8}"/>
              </a:ext>
            </a:extLst>
          </p:cNvPr>
          <p:cNvPicPr>
            <a:picLocks noGrp="1" noChangeAspect="1"/>
          </p:cNvPicPr>
          <p:nvPr>
            <p:ph type="pic" sz="quarter" idx="16"/>
          </p:nvPr>
        </p:nvPicPr>
        <p:blipFill>
          <a:blip r:embed="rId6"/>
          <a:srcRect/>
          <a:stretch>
            <a:fillRect/>
          </a:stretch>
        </p:blipFill>
        <p:spPr/>
      </p:pic>
    </p:spTree>
    <p:extLst>
      <p:ext uri="{BB962C8B-B14F-4D97-AF65-F5344CB8AC3E}">
        <p14:creationId xmlns:p14="http://schemas.microsoft.com/office/powerpoint/2010/main" val="4356344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a:srcRect/>
          <a:stretch/>
        </p:blipFill>
        <p:spPr>
          <a:xfrm>
            <a:off x="853935" y="1049573"/>
            <a:ext cx="5305661" cy="4627658"/>
          </a:xfrm>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4" name="TextBox 3">
            <a:extLst>
              <a:ext uri="{FF2B5EF4-FFF2-40B4-BE49-F238E27FC236}">
                <a16:creationId xmlns:a16="http://schemas.microsoft.com/office/drawing/2014/main" id="{6C3475F6-243B-43EE-9098-2ADE9978C648}"/>
              </a:ext>
            </a:extLst>
          </p:cNvPr>
          <p:cNvSpPr txBox="1"/>
          <p:nvPr/>
        </p:nvSpPr>
        <p:spPr>
          <a:xfrm>
            <a:off x="7289074" y="4719263"/>
            <a:ext cx="4048991" cy="400110"/>
          </a:xfrm>
          <a:prstGeom prst="rect">
            <a:avLst/>
          </a:prstGeom>
          <a:noFill/>
        </p:spPr>
        <p:txBody>
          <a:bodyPr wrap="square" rtlCol="0">
            <a:spAutoFit/>
          </a:bodyPr>
          <a:lstStyle/>
          <a:p>
            <a:r>
              <a:rPr lang="en-US" sz="2000" dirty="0">
                <a:solidFill>
                  <a:schemeClr val="bg1"/>
                </a:solidFill>
              </a:rPr>
              <a:t>Feel free to contact any one of us…..</a:t>
            </a:r>
          </a:p>
        </p:txBody>
      </p:sp>
    </p:spTree>
    <p:extLst>
      <p:ext uri="{BB962C8B-B14F-4D97-AF65-F5344CB8AC3E}">
        <p14:creationId xmlns:p14="http://schemas.microsoft.com/office/powerpoint/2010/main" val="11247795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BEBF93-4BEC-984B-BC15-3D79DA840FFB}"/>
              </a:ext>
            </a:extLst>
          </p:cNvPr>
          <p:cNvSpPr>
            <a:spLocks noGrp="1"/>
          </p:cNvSpPr>
          <p:nvPr>
            <p:ph type="sldNum" sz="quarter" idx="12"/>
          </p:nvPr>
        </p:nvSpPr>
        <p:spPr/>
        <p:txBody>
          <a:bodyPr/>
          <a:lstStyle/>
          <a:p>
            <a:fld id="{9EC71654-96A5-4280-94F3-931C61A9F92C}" type="slidenum">
              <a:rPr lang="en-US" noProof="0" smtClean="0"/>
              <a:pPr/>
              <a:t>68</a:t>
            </a:fld>
            <a:endParaRPr lang="en-US" noProof="0" dirty="0"/>
          </a:p>
        </p:txBody>
      </p:sp>
      <p:sp>
        <p:nvSpPr>
          <p:cNvPr id="3" name="Content Placeholder 2">
            <a:extLst>
              <a:ext uri="{FF2B5EF4-FFF2-40B4-BE49-F238E27FC236}">
                <a16:creationId xmlns:a16="http://schemas.microsoft.com/office/drawing/2014/main" id="{6618CD3D-284B-A74B-B4EB-500BF1EEF8E6}"/>
              </a:ext>
            </a:extLst>
          </p:cNvPr>
          <p:cNvSpPr>
            <a:spLocks noGrp="1"/>
          </p:cNvSpPr>
          <p:nvPr>
            <p:ph sz="half" idx="1"/>
          </p:nvPr>
        </p:nvSpPr>
        <p:spPr>
          <a:xfrm>
            <a:off x="669470" y="2188029"/>
            <a:ext cx="5350329" cy="3988934"/>
          </a:xfrm>
        </p:spPr>
        <p:txBody>
          <a:bodyPr>
            <a:normAutofit lnSpcReduction="10000"/>
          </a:bodyPr>
          <a:lstStyle/>
          <a:p>
            <a:pPr marL="0" indent="0">
              <a:buNone/>
            </a:pPr>
            <a:r>
              <a:rPr lang="en-US" dirty="0"/>
              <a:t>In the accompanying correlation matrix, the simple “linear” (Pearson’s) correlation only produces negative correlations between VE, which is the volatility index for crude. Incidentally, the VE is a lagging measure of the rolling volatility in crude oil products, and the negative correlation to the VE is only prominent in the four crude symbols, CL, SC, MT and QA.</a:t>
            </a:r>
          </a:p>
          <a:p>
            <a:endParaRPr lang="en-US" dirty="0"/>
          </a:p>
        </p:txBody>
      </p:sp>
      <p:sp>
        <p:nvSpPr>
          <p:cNvPr id="5" name="Title 4">
            <a:extLst>
              <a:ext uri="{FF2B5EF4-FFF2-40B4-BE49-F238E27FC236}">
                <a16:creationId xmlns:a16="http://schemas.microsoft.com/office/drawing/2014/main" id="{69C22821-2AAD-E843-9EB9-2A320C282439}"/>
              </a:ext>
            </a:extLst>
          </p:cNvPr>
          <p:cNvSpPr>
            <a:spLocks noGrp="1"/>
          </p:cNvSpPr>
          <p:nvPr>
            <p:ph type="title"/>
          </p:nvPr>
        </p:nvSpPr>
        <p:spPr/>
        <p:txBody>
          <a:bodyPr/>
          <a:lstStyle/>
          <a:p>
            <a:r>
              <a:rPr lang="en-US" dirty="0"/>
              <a:t>Appendix</a:t>
            </a:r>
          </a:p>
        </p:txBody>
      </p:sp>
      <p:pic>
        <p:nvPicPr>
          <p:cNvPr id="6" name="Content Placeholder 5">
            <a:extLst>
              <a:ext uri="{FF2B5EF4-FFF2-40B4-BE49-F238E27FC236}">
                <a16:creationId xmlns:a16="http://schemas.microsoft.com/office/drawing/2014/main" id="{CD1933E2-E96B-6B4A-897F-3A2DD794C10A}"/>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368747" y="1825625"/>
            <a:ext cx="4788505" cy="4351338"/>
          </a:xfrm>
          <a:prstGeom prst="rect">
            <a:avLst/>
          </a:prstGeom>
        </p:spPr>
      </p:pic>
      <p:sp>
        <p:nvSpPr>
          <p:cNvPr id="7" name="TextBox 6">
            <a:extLst>
              <a:ext uri="{FF2B5EF4-FFF2-40B4-BE49-F238E27FC236}">
                <a16:creationId xmlns:a16="http://schemas.microsoft.com/office/drawing/2014/main" id="{C7B58743-B03D-AC41-B4BC-DBFEB70C9894}"/>
              </a:ext>
            </a:extLst>
          </p:cNvPr>
          <p:cNvSpPr txBox="1"/>
          <p:nvPr/>
        </p:nvSpPr>
        <p:spPr>
          <a:xfrm>
            <a:off x="669470" y="1456293"/>
            <a:ext cx="4131130" cy="584775"/>
          </a:xfrm>
          <a:prstGeom prst="rect">
            <a:avLst/>
          </a:prstGeom>
          <a:noFill/>
        </p:spPr>
        <p:txBody>
          <a:bodyPr wrap="square" rtlCol="0">
            <a:spAutoFit/>
          </a:bodyPr>
          <a:lstStyle/>
          <a:p>
            <a:r>
              <a:rPr lang="en-US" sz="3200" b="1" dirty="0">
                <a:solidFill>
                  <a:srgbClr val="2C567A"/>
                </a:solidFill>
              </a:rPr>
              <a:t>Further Analysis</a:t>
            </a:r>
          </a:p>
        </p:txBody>
      </p:sp>
    </p:spTree>
    <p:extLst>
      <p:ext uri="{BB962C8B-B14F-4D97-AF65-F5344CB8AC3E}">
        <p14:creationId xmlns:p14="http://schemas.microsoft.com/office/powerpoint/2010/main" val="30378069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FEAA71-8CD9-9E4E-AA19-25F822B01E29}"/>
              </a:ext>
            </a:extLst>
          </p:cNvPr>
          <p:cNvSpPr>
            <a:spLocks noGrp="1"/>
          </p:cNvSpPr>
          <p:nvPr>
            <p:ph type="sldNum" sz="quarter" idx="12"/>
          </p:nvPr>
        </p:nvSpPr>
        <p:spPr/>
        <p:txBody>
          <a:bodyPr/>
          <a:lstStyle/>
          <a:p>
            <a:fld id="{9EC71654-96A5-4280-94F3-931C61A9F92C}" type="slidenum">
              <a:rPr lang="en-US" noProof="0" smtClean="0"/>
              <a:pPr/>
              <a:t>69</a:t>
            </a:fld>
            <a:endParaRPr lang="en-US" noProof="0" dirty="0"/>
          </a:p>
        </p:txBody>
      </p:sp>
      <p:sp>
        <p:nvSpPr>
          <p:cNvPr id="3" name="Text Placeholder 2">
            <a:extLst>
              <a:ext uri="{FF2B5EF4-FFF2-40B4-BE49-F238E27FC236}">
                <a16:creationId xmlns:a16="http://schemas.microsoft.com/office/drawing/2014/main" id="{0DF0BD3C-C4A0-D24E-99FC-218DE3D0A570}"/>
              </a:ext>
            </a:extLst>
          </p:cNvPr>
          <p:cNvSpPr>
            <a:spLocks noGrp="1"/>
          </p:cNvSpPr>
          <p:nvPr>
            <p:ph type="body" idx="1"/>
          </p:nvPr>
        </p:nvSpPr>
        <p:spPr>
          <a:xfrm>
            <a:off x="515938" y="1329183"/>
            <a:ext cx="3814015" cy="823912"/>
          </a:xfrm>
        </p:spPr>
        <p:txBody>
          <a:bodyPr/>
          <a:lstStyle/>
          <a:p>
            <a:r>
              <a:rPr lang="en-US" dirty="0"/>
              <a:t>Person’s Correlation:</a:t>
            </a:r>
          </a:p>
        </p:txBody>
      </p:sp>
      <p:sp>
        <p:nvSpPr>
          <p:cNvPr id="5" name="Text Placeholder 4">
            <a:extLst>
              <a:ext uri="{FF2B5EF4-FFF2-40B4-BE49-F238E27FC236}">
                <a16:creationId xmlns:a16="http://schemas.microsoft.com/office/drawing/2014/main" id="{BC6F6C38-BF81-C645-8386-96A856FE1420}"/>
              </a:ext>
            </a:extLst>
          </p:cNvPr>
          <p:cNvSpPr>
            <a:spLocks noGrp="1"/>
          </p:cNvSpPr>
          <p:nvPr>
            <p:ph type="body" sz="quarter" idx="3"/>
          </p:nvPr>
        </p:nvSpPr>
        <p:spPr>
          <a:xfrm>
            <a:off x="2971800" y="3923739"/>
            <a:ext cx="5183188" cy="823912"/>
          </a:xfrm>
        </p:spPr>
        <p:txBody>
          <a:bodyPr/>
          <a:lstStyle/>
          <a:p>
            <a:r>
              <a:rPr lang="en-US" dirty="0">
                <a:solidFill>
                  <a:srgbClr val="2C567A"/>
                </a:solidFill>
              </a:rPr>
              <a:t>Kendall’s Tau:</a:t>
            </a:r>
          </a:p>
        </p:txBody>
      </p:sp>
      <p:sp>
        <p:nvSpPr>
          <p:cNvPr id="7" name="Title 6">
            <a:extLst>
              <a:ext uri="{FF2B5EF4-FFF2-40B4-BE49-F238E27FC236}">
                <a16:creationId xmlns:a16="http://schemas.microsoft.com/office/drawing/2014/main" id="{62F9F4AA-9432-D14B-811D-0E9923A16D29}"/>
              </a:ext>
            </a:extLst>
          </p:cNvPr>
          <p:cNvSpPr>
            <a:spLocks noGrp="1"/>
          </p:cNvSpPr>
          <p:nvPr>
            <p:ph type="title"/>
          </p:nvPr>
        </p:nvSpPr>
        <p:spPr/>
        <p:txBody>
          <a:bodyPr/>
          <a:lstStyle/>
          <a:p>
            <a:r>
              <a:rPr lang="en-US" dirty="0"/>
              <a:t>Correlations</a:t>
            </a:r>
          </a:p>
        </p:txBody>
      </p:sp>
      <p:pic>
        <p:nvPicPr>
          <p:cNvPr id="8" name="Content Placeholder 7">
            <a:extLst>
              <a:ext uri="{FF2B5EF4-FFF2-40B4-BE49-F238E27FC236}">
                <a16:creationId xmlns:a16="http://schemas.microsoft.com/office/drawing/2014/main" id="{606E3E68-E30B-3446-BA7C-5FBC304382DC}"/>
              </a:ext>
            </a:extLst>
          </p:cNvPr>
          <p:cNvPicPr>
            <a:picLocks noGrp="1"/>
          </p:cNvPicPr>
          <p:nvPr>
            <p:ph sz="half" idx="2"/>
          </p:nvPr>
        </p:nvPicPr>
        <p:blipFill>
          <a:blip r:embed="rId2"/>
          <a:stretch>
            <a:fillRect/>
          </a:stretch>
        </p:blipFill>
        <p:spPr>
          <a:xfrm>
            <a:off x="515938" y="2248253"/>
            <a:ext cx="4244321" cy="1436241"/>
          </a:xfrm>
          <a:prstGeom prst="rect">
            <a:avLst/>
          </a:prstGeom>
        </p:spPr>
      </p:pic>
      <p:pic>
        <p:nvPicPr>
          <p:cNvPr id="9" name="Content Placeholder 8">
            <a:extLst>
              <a:ext uri="{FF2B5EF4-FFF2-40B4-BE49-F238E27FC236}">
                <a16:creationId xmlns:a16="http://schemas.microsoft.com/office/drawing/2014/main" id="{3F70E66E-D0A9-3642-9986-715D899ADCD9}"/>
              </a:ext>
            </a:extLst>
          </p:cNvPr>
          <p:cNvPicPr>
            <a:picLocks noGrp="1"/>
          </p:cNvPicPr>
          <p:nvPr>
            <p:ph sz="quarter" idx="4"/>
          </p:nvPr>
        </p:nvPicPr>
        <p:blipFill>
          <a:blip r:embed="rId3"/>
          <a:stretch>
            <a:fillRect/>
          </a:stretch>
        </p:blipFill>
        <p:spPr>
          <a:xfrm>
            <a:off x="2971800" y="4832371"/>
            <a:ext cx="5183188" cy="1773195"/>
          </a:xfrm>
          <a:prstGeom prst="rect">
            <a:avLst/>
          </a:prstGeom>
        </p:spPr>
      </p:pic>
      <p:sp>
        <p:nvSpPr>
          <p:cNvPr id="10" name="TextBox 9">
            <a:extLst>
              <a:ext uri="{FF2B5EF4-FFF2-40B4-BE49-F238E27FC236}">
                <a16:creationId xmlns:a16="http://schemas.microsoft.com/office/drawing/2014/main" id="{D555DAE8-69D0-7243-B28C-C0B67F11030B}"/>
              </a:ext>
            </a:extLst>
          </p:cNvPr>
          <p:cNvSpPr txBox="1"/>
          <p:nvPr/>
        </p:nvSpPr>
        <p:spPr>
          <a:xfrm>
            <a:off x="6503987" y="1691430"/>
            <a:ext cx="2392322" cy="461665"/>
          </a:xfrm>
          <a:prstGeom prst="rect">
            <a:avLst/>
          </a:prstGeom>
          <a:noFill/>
        </p:spPr>
        <p:txBody>
          <a:bodyPr wrap="none" rtlCol="0">
            <a:spAutoFit/>
          </a:bodyPr>
          <a:lstStyle/>
          <a:p>
            <a:r>
              <a:rPr lang="en-US" sz="2400" b="1" dirty="0">
                <a:solidFill>
                  <a:srgbClr val="2C567A"/>
                </a:solidFill>
              </a:rPr>
              <a:t>Spearman’s Rho: </a:t>
            </a:r>
          </a:p>
        </p:txBody>
      </p:sp>
      <p:pic>
        <p:nvPicPr>
          <p:cNvPr id="12" name="Picture 11">
            <a:extLst>
              <a:ext uri="{FF2B5EF4-FFF2-40B4-BE49-F238E27FC236}">
                <a16:creationId xmlns:a16="http://schemas.microsoft.com/office/drawing/2014/main" id="{2777EC80-665C-9C46-8352-C13AD8835455}"/>
              </a:ext>
            </a:extLst>
          </p:cNvPr>
          <p:cNvPicPr/>
          <p:nvPr/>
        </p:nvPicPr>
        <p:blipFill>
          <a:blip r:embed="rId4"/>
          <a:stretch>
            <a:fillRect/>
          </a:stretch>
        </p:blipFill>
        <p:spPr>
          <a:xfrm>
            <a:off x="6503987" y="2091298"/>
            <a:ext cx="5172075" cy="1685925"/>
          </a:xfrm>
          <a:prstGeom prst="rect">
            <a:avLst/>
          </a:prstGeom>
        </p:spPr>
      </p:pic>
    </p:spTree>
    <p:extLst>
      <p:ext uri="{BB962C8B-B14F-4D97-AF65-F5344CB8AC3E}">
        <p14:creationId xmlns:p14="http://schemas.microsoft.com/office/powerpoint/2010/main" val="12500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solidFill>
                  <a:schemeClr val="accent1"/>
                </a:solidFill>
              </a:rPr>
              <a:t>COMPANY BACKGROUND</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7" y="1393363"/>
            <a:ext cx="4305445" cy="4351338"/>
          </a:xfrm>
        </p:spPr>
        <p:txBody>
          <a:bodyPr/>
          <a:lstStyle/>
          <a:p>
            <a:pPr marL="0" indent="0">
              <a:buNone/>
            </a:pPr>
            <a:r>
              <a:rPr lang="en-US" sz="2000" b="1" dirty="0"/>
              <a:t>Quantum Capital Management LLC </a:t>
            </a:r>
            <a:r>
              <a:rPr lang="en-US" sz="2000" dirty="0"/>
              <a:t>is a </a:t>
            </a:r>
            <a:r>
              <a:rPr lang="en-US" sz="2000" u="sng" dirty="0"/>
              <a:t>new</a:t>
            </a:r>
            <a:r>
              <a:rPr lang="en-US" sz="2000" dirty="0"/>
              <a:t> private fund management company in fundamental commodity strategies with a specialization in the oil and energy complex. Quantum Capital is led by a team of data scientists. The investment strategy targets absolute returns with an asymmetric upside, via detailed supply and demand forecasting, fundamental, macro economic and physical market information combined with various technical market indicators to generate fair values, forecasts and trading signals for energy and commodities.</a:t>
            </a:r>
          </a:p>
        </p:txBody>
      </p:sp>
      <p:pic>
        <p:nvPicPr>
          <p:cNvPr id="7" name="Picture Placeholder 6">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a:stretch/>
        </p:blipFill>
        <p:spPr>
          <a:xfrm>
            <a:off x="5884648" y="798022"/>
            <a:ext cx="6307353" cy="4754879"/>
          </a:xfrm>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7</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p:txBody>
          <a:bodyPr/>
          <a:lstStyle/>
          <a:p>
            <a:fld id="{9EC71654-96A5-4280-94F3-931C61A9F92C}" type="slidenum">
              <a:rPr lang="en-US" noProof="0" smtClean="0"/>
              <a:pPr/>
              <a:t>70</a:t>
            </a:fld>
            <a:endParaRPr lang="en-US" noProof="0" dirty="0"/>
          </a:p>
        </p:txBody>
      </p:sp>
      <p:sp>
        <p:nvSpPr>
          <p:cNvPr id="6" name="Title 5">
            <a:extLst>
              <a:ext uri="{FF2B5EF4-FFF2-40B4-BE49-F238E27FC236}">
                <a16:creationId xmlns:a16="http://schemas.microsoft.com/office/drawing/2014/main" id="{F77266F4-6BB1-AD4A-8FF5-10ABE44E3A2B}"/>
              </a:ext>
            </a:extLst>
          </p:cNvPr>
          <p:cNvSpPr>
            <a:spLocks noGrp="1"/>
          </p:cNvSpPr>
          <p:nvPr>
            <p:ph type="title"/>
          </p:nvPr>
        </p:nvSpPr>
        <p:spPr>
          <a:xfrm>
            <a:off x="839788" y="457200"/>
            <a:ext cx="7455126" cy="531812"/>
          </a:xfrm>
        </p:spPr>
        <p:txBody>
          <a:bodyPr>
            <a:normAutofit fontScale="90000"/>
          </a:bodyPr>
          <a:lstStyle/>
          <a:p>
            <a:r>
              <a:rPr lang="en-US" b="1" dirty="0">
                <a:solidFill>
                  <a:schemeClr val="accent1"/>
                </a:solidFill>
              </a:rPr>
              <a:t>RISK PROFILES: </a:t>
            </a:r>
            <a:r>
              <a:rPr lang="en-US" dirty="0">
                <a:solidFill>
                  <a:schemeClr val="accent1"/>
                </a:solidFill>
              </a:rPr>
              <a:t>Underlying Assets Continued</a:t>
            </a:r>
          </a:p>
        </p:txBody>
      </p:sp>
      <p:sp>
        <p:nvSpPr>
          <p:cNvPr id="3" name="TextBox 2">
            <a:extLst>
              <a:ext uri="{FF2B5EF4-FFF2-40B4-BE49-F238E27FC236}">
                <a16:creationId xmlns:a16="http://schemas.microsoft.com/office/drawing/2014/main" id="{380FF962-212C-7C48-BD9B-434230879744}"/>
              </a:ext>
            </a:extLst>
          </p:cNvPr>
          <p:cNvSpPr txBox="1"/>
          <p:nvPr/>
        </p:nvSpPr>
        <p:spPr>
          <a:xfrm>
            <a:off x="1219200" y="989012"/>
            <a:ext cx="9953896" cy="584775"/>
          </a:xfrm>
          <a:prstGeom prst="rect">
            <a:avLst/>
          </a:prstGeom>
          <a:noFill/>
        </p:spPr>
        <p:txBody>
          <a:bodyPr wrap="square" rtlCol="0">
            <a:spAutoFit/>
          </a:bodyPr>
          <a:lstStyle/>
          <a:p>
            <a:r>
              <a:rPr lang="en-US" sz="1600" dirty="0"/>
              <a:t>Looking at the clustering behavior of the returns shows the Brent, WTI, Gulf Sour and Gasoline appear to be the most stable assets. Natural gas and the Crude VIX exhibit a great deal of spread, which make modeling challenging.</a:t>
            </a:r>
          </a:p>
        </p:txBody>
      </p:sp>
      <p:pic>
        <p:nvPicPr>
          <p:cNvPr id="4" name="Picture 3">
            <a:extLst>
              <a:ext uri="{FF2B5EF4-FFF2-40B4-BE49-F238E27FC236}">
                <a16:creationId xmlns:a16="http://schemas.microsoft.com/office/drawing/2014/main" id="{439AEE43-5092-403C-B527-55CCACC2CD6D}"/>
              </a:ext>
            </a:extLst>
          </p:cNvPr>
          <p:cNvPicPr>
            <a:picLocks noChangeAspect="1"/>
          </p:cNvPicPr>
          <p:nvPr/>
        </p:nvPicPr>
        <p:blipFill>
          <a:blip r:embed="rId2"/>
          <a:stretch>
            <a:fillRect/>
          </a:stretch>
        </p:blipFill>
        <p:spPr>
          <a:xfrm>
            <a:off x="1219200" y="1613527"/>
            <a:ext cx="9953896" cy="4467497"/>
          </a:xfrm>
          <a:prstGeom prst="rect">
            <a:avLst/>
          </a:prstGeom>
        </p:spPr>
      </p:pic>
    </p:spTree>
    <p:extLst>
      <p:ext uri="{BB962C8B-B14F-4D97-AF65-F5344CB8AC3E}">
        <p14:creationId xmlns:p14="http://schemas.microsoft.com/office/powerpoint/2010/main" val="36299266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955A4C-3DAE-9C48-91AF-A414AD11B2E2}"/>
              </a:ext>
            </a:extLst>
          </p:cNvPr>
          <p:cNvSpPr>
            <a:spLocks noGrp="1"/>
          </p:cNvSpPr>
          <p:nvPr>
            <p:ph type="sldNum" sz="quarter" idx="12"/>
          </p:nvPr>
        </p:nvSpPr>
        <p:spPr/>
        <p:txBody>
          <a:bodyPr/>
          <a:lstStyle/>
          <a:p>
            <a:fld id="{9EC71654-96A5-4280-94F3-931C61A9F92C}" type="slidenum">
              <a:rPr lang="en-US" noProof="0" smtClean="0"/>
              <a:pPr/>
              <a:t>71</a:t>
            </a:fld>
            <a:endParaRPr lang="en-US" noProof="0" dirty="0"/>
          </a:p>
        </p:txBody>
      </p:sp>
      <p:sp>
        <p:nvSpPr>
          <p:cNvPr id="3" name="Content Placeholder 2">
            <a:extLst>
              <a:ext uri="{FF2B5EF4-FFF2-40B4-BE49-F238E27FC236}">
                <a16:creationId xmlns:a16="http://schemas.microsoft.com/office/drawing/2014/main" id="{A9CE0471-8CC3-8A47-9F13-1A9211CBCC2E}"/>
              </a:ext>
            </a:extLst>
          </p:cNvPr>
          <p:cNvSpPr>
            <a:spLocks noGrp="1"/>
          </p:cNvSpPr>
          <p:nvPr>
            <p:ph sz="half" idx="1"/>
          </p:nvPr>
        </p:nvSpPr>
        <p:spPr>
          <a:xfrm>
            <a:off x="525462" y="1166957"/>
            <a:ext cx="10496324" cy="1553826"/>
          </a:xfrm>
        </p:spPr>
        <p:txBody>
          <a:bodyPr>
            <a:normAutofit fontScale="85000" lnSpcReduction="20000"/>
          </a:bodyPr>
          <a:lstStyle/>
          <a:p>
            <a:pPr marL="0" indent="0">
              <a:buNone/>
            </a:pPr>
            <a:r>
              <a:rPr lang="en-US" dirty="0"/>
              <a:t>In addition to the correlations which measure the strength, the commodities move in the same direction overall; a rolling standard deviation can be computed for a specified period. This process helps smooth out the variance over time, which cuts down on the noise and thereby increases the transparency of the relationships in volatility.</a:t>
            </a:r>
          </a:p>
        </p:txBody>
      </p:sp>
      <p:sp>
        <p:nvSpPr>
          <p:cNvPr id="5" name="Title 4">
            <a:extLst>
              <a:ext uri="{FF2B5EF4-FFF2-40B4-BE49-F238E27FC236}">
                <a16:creationId xmlns:a16="http://schemas.microsoft.com/office/drawing/2014/main" id="{3A45B8E8-10A1-5949-A317-C56012EAA9AF}"/>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66274D48-69E8-A840-A89C-ED9231B9984F}"/>
              </a:ext>
            </a:extLst>
          </p:cNvPr>
          <p:cNvPicPr>
            <a:picLocks noGrp="1"/>
          </p:cNvPicPr>
          <p:nvPr>
            <p:ph sz="half" idx="2"/>
          </p:nvPr>
        </p:nvPicPr>
        <p:blipFill>
          <a:blip r:embed="rId2"/>
          <a:stretch>
            <a:fillRect/>
          </a:stretch>
        </p:blipFill>
        <p:spPr>
          <a:xfrm>
            <a:off x="525462" y="2449287"/>
            <a:ext cx="10828338" cy="3461656"/>
          </a:xfrm>
          <a:prstGeom prst="rect">
            <a:avLst/>
          </a:prstGeom>
        </p:spPr>
      </p:pic>
    </p:spTree>
    <p:extLst>
      <p:ext uri="{BB962C8B-B14F-4D97-AF65-F5344CB8AC3E}">
        <p14:creationId xmlns:p14="http://schemas.microsoft.com/office/powerpoint/2010/main" val="32456199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2BE9B6-CCDD-C046-9525-0BC0051E4677}"/>
              </a:ext>
            </a:extLst>
          </p:cNvPr>
          <p:cNvSpPr>
            <a:spLocks noGrp="1"/>
          </p:cNvSpPr>
          <p:nvPr>
            <p:ph type="sldNum" sz="quarter" idx="12"/>
          </p:nvPr>
        </p:nvSpPr>
        <p:spPr/>
        <p:txBody>
          <a:bodyPr/>
          <a:lstStyle/>
          <a:p>
            <a:fld id="{9EC71654-96A5-4280-94F3-931C61A9F92C}" type="slidenum">
              <a:rPr lang="en-US" noProof="0" smtClean="0"/>
              <a:pPr/>
              <a:t>72</a:t>
            </a:fld>
            <a:endParaRPr lang="en-US" noProof="0" dirty="0"/>
          </a:p>
        </p:txBody>
      </p:sp>
      <p:sp>
        <p:nvSpPr>
          <p:cNvPr id="3" name="Content Placeholder 2">
            <a:extLst>
              <a:ext uri="{FF2B5EF4-FFF2-40B4-BE49-F238E27FC236}">
                <a16:creationId xmlns:a16="http://schemas.microsoft.com/office/drawing/2014/main" id="{002A6CCE-5F66-DB44-9855-70DDD7839521}"/>
              </a:ext>
            </a:extLst>
          </p:cNvPr>
          <p:cNvSpPr>
            <a:spLocks noGrp="1"/>
          </p:cNvSpPr>
          <p:nvPr>
            <p:ph sz="half" idx="1"/>
          </p:nvPr>
        </p:nvSpPr>
        <p:spPr>
          <a:xfrm>
            <a:off x="525462" y="1166957"/>
            <a:ext cx="10626952" cy="1553827"/>
          </a:xfrm>
        </p:spPr>
        <p:txBody>
          <a:bodyPr>
            <a:normAutofit lnSpcReduction="10000"/>
          </a:bodyPr>
          <a:lstStyle/>
          <a:p>
            <a:pPr marL="0" indent="0">
              <a:buNone/>
            </a:pPr>
            <a:r>
              <a:rPr lang="en-US" dirty="0"/>
              <a:t>The correlations show the Spearman’s Rho for WTI and Gulf Sour seem to be directionally correlated about 89% of the time. Additionally, there is a strong linear relationship indicated by Pearson’s correlation coefficient:</a:t>
            </a:r>
          </a:p>
        </p:txBody>
      </p:sp>
      <p:sp>
        <p:nvSpPr>
          <p:cNvPr id="5" name="Title 4">
            <a:extLst>
              <a:ext uri="{FF2B5EF4-FFF2-40B4-BE49-F238E27FC236}">
                <a16:creationId xmlns:a16="http://schemas.microsoft.com/office/drawing/2014/main" id="{9943BFF0-550B-3F45-BD65-4C9B882C8D46}"/>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CD127B3B-AC6D-4B42-8812-EA3FB31C8434}"/>
              </a:ext>
            </a:extLst>
          </p:cNvPr>
          <p:cNvPicPr>
            <a:picLocks noGrp="1"/>
          </p:cNvPicPr>
          <p:nvPr>
            <p:ph sz="half" idx="2"/>
          </p:nvPr>
        </p:nvPicPr>
        <p:blipFill>
          <a:blip r:embed="rId2"/>
          <a:stretch>
            <a:fillRect/>
          </a:stretch>
        </p:blipFill>
        <p:spPr>
          <a:xfrm>
            <a:off x="360326" y="2563585"/>
            <a:ext cx="11150600" cy="3657599"/>
          </a:xfrm>
          <a:prstGeom prst="rect">
            <a:avLst/>
          </a:prstGeom>
        </p:spPr>
      </p:pic>
      <p:sp>
        <p:nvSpPr>
          <p:cNvPr id="7" name="TextBox 6">
            <a:extLst>
              <a:ext uri="{FF2B5EF4-FFF2-40B4-BE49-F238E27FC236}">
                <a16:creationId xmlns:a16="http://schemas.microsoft.com/office/drawing/2014/main" id="{F12DF763-953C-AE41-8782-657BA61DAFB3}"/>
              </a:ext>
            </a:extLst>
          </p:cNvPr>
          <p:cNvSpPr txBox="1"/>
          <p:nvPr/>
        </p:nvSpPr>
        <p:spPr>
          <a:xfrm>
            <a:off x="4131127" y="2698368"/>
            <a:ext cx="4327073" cy="369332"/>
          </a:xfrm>
          <a:prstGeom prst="rect">
            <a:avLst/>
          </a:prstGeom>
          <a:noFill/>
        </p:spPr>
        <p:txBody>
          <a:bodyPr wrap="square" rtlCol="0">
            <a:spAutoFit/>
          </a:bodyPr>
          <a:lstStyle/>
          <a:p>
            <a:r>
              <a:rPr lang="en-US" dirty="0"/>
              <a:t>From a highly correlated period in 2018:</a:t>
            </a:r>
          </a:p>
        </p:txBody>
      </p:sp>
    </p:spTree>
    <p:extLst>
      <p:ext uri="{BB962C8B-B14F-4D97-AF65-F5344CB8AC3E}">
        <p14:creationId xmlns:p14="http://schemas.microsoft.com/office/powerpoint/2010/main" val="7760435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1C972F-9631-4841-BFA3-9524B9A20D12}"/>
              </a:ext>
            </a:extLst>
          </p:cNvPr>
          <p:cNvSpPr>
            <a:spLocks noGrp="1"/>
          </p:cNvSpPr>
          <p:nvPr>
            <p:ph type="sldNum" sz="quarter" idx="12"/>
          </p:nvPr>
        </p:nvSpPr>
        <p:spPr/>
        <p:txBody>
          <a:bodyPr/>
          <a:lstStyle/>
          <a:p>
            <a:fld id="{9EC71654-96A5-4280-94F3-931C61A9F92C}" type="slidenum">
              <a:rPr lang="en-US" noProof="0" smtClean="0"/>
              <a:pPr/>
              <a:t>73</a:t>
            </a:fld>
            <a:endParaRPr lang="en-US" noProof="0" dirty="0"/>
          </a:p>
        </p:txBody>
      </p:sp>
      <p:sp>
        <p:nvSpPr>
          <p:cNvPr id="3" name="Content Placeholder 2">
            <a:extLst>
              <a:ext uri="{FF2B5EF4-FFF2-40B4-BE49-F238E27FC236}">
                <a16:creationId xmlns:a16="http://schemas.microsoft.com/office/drawing/2014/main" id="{742160BA-597C-6A44-A1A4-17D268A6363E}"/>
              </a:ext>
            </a:extLst>
          </p:cNvPr>
          <p:cNvSpPr>
            <a:spLocks noGrp="1"/>
          </p:cNvSpPr>
          <p:nvPr>
            <p:ph sz="half" idx="1"/>
          </p:nvPr>
        </p:nvSpPr>
        <p:spPr>
          <a:xfrm>
            <a:off x="515937" y="1187591"/>
            <a:ext cx="10587491" cy="895159"/>
          </a:xfrm>
        </p:spPr>
        <p:txBody>
          <a:bodyPr/>
          <a:lstStyle/>
          <a:p>
            <a:pPr marL="0" indent="0">
              <a:buNone/>
            </a:pPr>
            <a:r>
              <a:rPr lang="en-US" dirty="0"/>
              <a:t>A scatterplot of the returns reveals additional clustering, and confirms the near linear relationship:</a:t>
            </a:r>
          </a:p>
          <a:p>
            <a:endParaRPr lang="en-US" dirty="0"/>
          </a:p>
        </p:txBody>
      </p:sp>
      <p:sp>
        <p:nvSpPr>
          <p:cNvPr id="5" name="Title 4">
            <a:extLst>
              <a:ext uri="{FF2B5EF4-FFF2-40B4-BE49-F238E27FC236}">
                <a16:creationId xmlns:a16="http://schemas.microsoft.com/office/drawing/2014/main" id="{1E413615-A617-734F-BE18-5E8F646BC828}"/>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8612AF32-65B5-FC45-BDBC-0D33A0EACF9B}"/>
              </a:ext>
            </a:extLst>
          </p:cNvPr>
          <p:cNvPicPr>
            <a:picLocks noGrp="1"/>
          </p:cNvPicPr>
          <p:nvPr>
            <p:ph sz="half" idx="2"/>
          </p:nvPr>
        </p:nvPicPr>
        <p:blipFill>
          <a:blip r:embed="rId2"/>
          <a:stretch>
            <a:fillRect/>
          </a:stretch>
        </p:blipFill>
        <p:spPr>
          <a:xfrm>
            <a:off x="515937" y="2082751"/>
            <a:ext cx="10837863" cy="3893506"/>
          </a:xfrm>
          <a:prstGeom prst="rect">
            <a:avLst/>
          </a:prstGeom>
        </p:spPr>
      </p:pic>
    </p:spTree>
    <p:extLst>
      <p:ext uri="{BB962C8B-B14F-4D97-AF65-F5344CB8AC3E}">
        <p14:creationId xmlns:p14="http://schemas.microsoft.com/office/powerpoint/2010/main" val="1228162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637A13-4B9F-A64D-A3D8-5A6C8ECA5DC9}"/>
              </a:ext>
            </a:extLst>
          </p:cNvPr>
          <p:cNvSpPr>
            <a:spLocks noGrp="1"/>
          </p:cNvSpPr>
          <p:nvPr>
            <p:ph type="sldNum" sz="quarter" idx="12"/>
          </p:nvPr>
        </p:nvSpPr>
        <p:spPr/>
        <p:txBody>
          <a:bodyPr/>
          <a:lstStyle/>
          <a:p>
            <a:fld id="{9EC71654-96A5-4280-94F3-931C61A9F92C}" type="slidenum">
              <a:rPr lang="en-US" noProof="0" smtClean="0"/>
              <a:pPr/>
              <a:t>74</a:t>
            </a:fld>
            <a:endParaRPr lang="en-US" noProof="0" dirty="0"/>
          </a:p>
        </p:txBody>
      </p:sp>
      <p:sp>
        <p:nvSpPr>
          <p:cNvPr id="3" name="Content Placeholder 2">
            <a:extLst>
              <a:ext uri="{FF2B5EF4-FFF2-40B4-BE49-F238E27FC236}">
                <a16:creationId xmlns:a16="http://schemas.microsoft.com/office/drawing/2014/main" id="{D7146A75-0F1D-8246-A2EC-59AE77F8B144}"/>
              </a:ext>
            </a:extLst>
          </p:cNvPr>
          <p:cNvSpPr>
            <a:spLocks noGrp="1"/>
          </p:cNvSpPr>
          <p:nvPr>
            <p:ph sz="half" idx="1"/>
          </p:nvPr>
        </p:nvSpPr>
        <p:spPr>
          <a:xfrm>
            <a:off x="515938" y="1156577"/>
            <a:ext cx="10620148" cy="920336"/>
          </a:xfrm>
        </p:spPr>
        <p:txBody>
          <a:bodyPr>
            <a:noAutofit/>
          </a:bodyPr>
          <a:lstStyle/>
          <a:p>
            <a:pPr marL="0" indent="0">
              <a:buNone/>
            </a:pPr>
            <a:r>
              <a:rPr lang="en-US" sz="2400" dirty="0"/>
              <a:t>On a time-series basis, we see strong negative autocorrelations at 1, 4 and 15 days out, indication there could be a strong leading indicator here, therefore a transactional arbitrage opportunity: </a:t>
            </a:r>
          </a:p>
        </p:txBody>
      </p:sp>
      <p:sp>
        <p:nvSpPr>
          <p:cNvPr id="5" name="Title 4">
            <a:extLst>
              <a:ext uri="{FF2B5EF4-FFF2-40B4-BE49-F238E27FC236}">
                <a16:creationId xmlns:a16="http://schemas.microsoft.com/office/drawing/2014/main" id="{18935380-EA0E-F54E-A10E-4230666DD5B5}"/>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077C6033-B448-B548-A96C-F8E52FB9F901}"/>
              </a:ext>
            </a:extLst>
          </p:cNvPr>
          <p:cNvPicPr>
            <a:picLocks noGrp="1"/>
          </p:cNvPicPr>
          <p:nvPr>
            <p:ph sz="half" idx="2"/>
          </p:nvPr>
        </p:nvPicPr>
        <p:blipFill>
          <a:blip r:embed="rId2"/>
          <a:stretch>
            <a:fillRect/>
          </a:stretch>
        </p:blipFill>
        <p:spPr>
          <a:xfrm>
            <a:off x="515938" y="2334986"/>
            <a:ext cx="10828339" cy="2972245"/>
          </a:xfrm>
          <a:prstGeom prst="rect">
            <a:avLst/>
          </a:prstGeom>
        </p:spPr>
      </p:pic>
      <p:sp>
        <p:nvSpPr>
          <p:cNvPr id="7" name="TextBox 6">
            <a:extLst>
              <a:ext uri="{FF2B5EF4-FFF2-40B4-BE49-F238E27FC236}">
                <a16:creationId xmlns:a16="http://schemas.microsoft.com/office/drawing/2014/main" id="{15E347DD-6307-CB4A-AFDC-7F60811A2A03}"/>
              </a:ext>
            </a:extLst>
          </p:cNvPr>
          <p:cNvSpPr txBox="1"/>
          <p:nvPr/>
        </p:nvSpPr>
        <p:spPr>
          <a:xfrm>
            <a:off x="444953" y="5307231"/>
            <a:ext cx="10691133" cy="1107996"/>
          </a:xfrm>
          <a:prstGeom prst="rect">
            <a:avLst/>
          </a:prstGeom>
          <a:noFill/>
        </p:spPr>
        <p:txBody>
          <a:bodyPr wrap="square" rtlCol="0">
            <a:spAutoFit/>
          </a:bodyPr>
          <a:lstStyle/>
          <a:p>
            <a:r>
              <a:rPr lang="en-US" sz="2400" dirty="0"/>
              <a:t>There are additional strong relationships further out, however, the chance of those relationships being generated purely by chance are quite high.</a:t>
            </a:r>
          </a:p>
          <a:p>
            <a:endParaRPr lang="en-US" dirty="0"/>
          </a:p>
        </p:txBody>
      </p:sp>
    </p:spTree>
    <p:extLst>
      <p:ext uri="{BB962C8B-B14F-4D97-AF65-F5344CB8AC3E}">
        <p14:creationId xmlns:p14="http://schemas.microsoft.com/office/powerpoint/2010/main" val="3424644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a:xfrm>
            <a:off x="526046" y="0"/>
            <a:ext cx="11150600" cy="920336"/>
          </a:xfrm>
        </p:spPr>
        <p:txBody>
          <a:bodyPr/>
          <a:lstStyle/>
          <a:p>
            <a:r>
              <a:rPr lang="en-US" sz="2400" dirty="0">
                <a:solidFill>
                  <a:schemeClr val="accent1"/>
                </a:solidFill>
              </a:rPr>
              <a:t>OPPORTUNITY – proprietary commodity trading space is shrinking…</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22" name="Picture Placeholder 21">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a:srcRect/>
          <a:stretch/>
        </p:blipFill>
        <p:spPr>
          <a:xfrm>
            <a:off x="3883819" y="2342415"/>
            <a:ext cx="4424362" cy="2948422"/>
          </a:xfrm>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a:xfrm>
            <a:off x="8527154" y="2885749"/>
            <a:ext cx="3445200" cy="2504663"/>
          </a:xfrm>
        </p:spPr>
        <p:txBody>
          <a:bodyPr>
            <a:normAutofit fontScale="92500" lnSpcReduction="10000"/>
          </a:bodyPr>
          <a:lstStyle/>
          <a:p>
            <a:pPr fontAlgn="base"/>
            <a:r>
              <a:rPr lang="en-US" dirty="0"/>
              <a:t>In 2017, closures of commodities hedge funds outnumbered launches for the first time in data going back to 2000, according to data provider Eurekahedge—a trend that has continued into this year.</a:t>
            </a:r>
          </a:p>
          <a:p>
            <a:pPr fontAlgn="base"/>
            <a:r>
              <a:rPr lang="en-US" dirty="0"/>
              <a:t>The reason? Fund managers and traders say, investors who were burned by the severe two-year market rout that started in 2014 aren’t rushing back despite prices of commodities, including oil, copper, lumber and cotton, all rebounding to multiyear highs.</a:t>
            </a:r>
          </a:p>
          <a:p>
            <a:endParaRPr lang="en-US" sz="1400" dirty="0"/>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8</a:t>
            </a:fld>
            <a:endParaRPr lang="en-US" dirty="0"/>
          </a:p>
        </p:txBody>
      </p:sp>
      <p:pic>
        <p:nvPicPr>
          <p:cNvPr id="10" name="Picture 9">
            <a:extLst>
              <a:ext uri="{FF2B5EF4-FFF2-40B4-BE49-F238E27FC236}">
                <a16:creationId xmlns:a16="http://schemas.microsoft.com/office/drawing/2014/main" id="{F8DAF251-050D-4BD9-BAA0-F5042D440161}"/>
              </a:ext>
            </a:extLst>
          </p:cNvPr>
          <p:cNvPicPr>
            <a:picLocks noChangeAspect="1"/>
          </p:cNvPicPr>
          <p:nvPr/>
        </p:nvPicPr>
        <p:blipFill>
          <a:blip r:embed="rId8"/>
          <a:stretch>
            <a:fillRect/>
          </a:stretch>
        </p:blipFill>
        <p:spPr>
          <a:xfrm>
            <a:off x="515938" y="1804822"/>
            <a:ext cx="2905938" cy="4023607"/>
          </a:xfrm>
          <a:prstGeom prst="rect">
            <a:avLst/>
          </a:prstGeom>
        </p:spPr>
      </p:pic>
      <p:sp>
        <p:nvSpPr>
          <p:cNvPr id="13" name="TextBox 12">
            <a:extLst>
              <a:ext uri="{FF2B5EF4-FFF2-40B4-BE49-F238E27FC236}">
                <a16:creationId xmlns:a16="http://schemas.microsoft.com/office/drawing/2014/main" id="{8B5BF09D-8699-4EF9-985D-B9FE5B33DBDD}"/>
              </a:ext>
            </a:extLst>
          </p:cNvPr>
          <p:cNvSpPr txBox="1"/>
          <p:nvPr/>
        </p:nvSpPr>
        <p:spPr>
          <a:xfrm>
            <a:off x="4090086" y="5996775"/>
            <a:ext cx="9065741" cy="646331"/>
          </a:xfrm>
          <a:prstGeom prst="rect">
            <a:avLst/>
          </a:prstGeom>
          <a:noFill/>
        </p:spPr>
        <p:txBody>
          <a:bodyPr wrap="square" rtlCol="0">
            <a:spAutoFit/>
          </a:bodyPr>
          <a:lstStyle/>
          <a:p>
            <a:r>
              <a:rPr lang="en-US" b="1" dirty="0"/>
              <a:t>Commodity futures offer tremendous upside if one can manage volatility.</a:t>
            </a:r>
          </a:p>
          <a:p>
            <a:endParaRPr lang="en-US" dirty="0"/>
          </a:p>
        </p:txBody>
      </p:sp>
    </p:spTree>
    <p:extLst>
      <p:ext uri="{BB962C8B-B14F-4D97-AF65-F5344CB8AC3E}">
        <p14:creationId xmlns:p14="http://schemas.microsoft.com/office/powerpoint/2010/main" val="46026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3270586" cy="920336"/>
          </a:xfrm>
        </p:spPr>
        <p:txBody>
          <a:bodyPr/>
          <a:lstStyle/>
          <a:p>
            <a:r>
              <a:rPr lang="en-US" sz="2400" dirty="0">
                <a:solidFill>
                  <a:schemeClr val="accent1"/>
                </a:solidFill>
              </a:rPr>
              <a:t>Commodities Traders are increasingly adopting algorithms</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a:xfrm>
            <a:off x="1309369" y="1903728"/>
            <a:ext cx="4100647" cy="495389"/>
          </a:xfrm>
        </p:spPr>
        <p:txBody>
          <a:bodyPr/>
          <a:lstStyle/>
          <a:p>
            <a:pPr algn="l"/>
            <a:r>
              <a:rPr lang="en-US" dirty="0"/>
              <a:t>The Reason</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5282969" y="1850968"/>
            <a:ext cx="720604" cy="605487"/>
          </a:xfrm>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a:xfrm>
            <a:off x="680932" y="2863158"/>
            <a:ext cx="4963597" cy="1853221"/>
          </a:xfrm>
        </p:spPr>
        <p:txBody>
          <a:bodyPr/>
          <a:lstStyle/>
          <a:p>
            <a:pPr algn="l"/>
            <a:r>
              <a:rPr lang="en-US" dirty="0"/>
              <a:t>One of the reasons commodities are attracting new players and new strategies is that the markets are not as mature as equities. </a:t>
            </a:r>
            <a:r>
              <a:rPr lang="en-US" b="1" i="1" dirty="0"/>
              <a:t>There is greater opportunity in commodities for electronic strategies </a:t>
            </a:r>
            <a:r>
              <a:rPr lang="en-US" dirty="0"/>
              <a:t>to take advantage of market inefficiencies. Also, with more and more institutional money flowing into commodities, both through exchange-traded funds (ETFs) and listed futures and options, managers are looking for new ways to generate alpha in commodities.</a:t>
            </a:r>
            <a:endParaRPr lang="en-US" sz="1600"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a:xfrm>
            <a:off x="6845643" y="1504155"/>
            <a:ext cx="5104670" cy="1924845"/>
          </a:xfrm>
        </p:spPr>
        <p:txBody>
          <a:bodyPr/>
          <a:lstStyle/>
          <a:p>
            <a:r>
              <a:rPr lang="en-US" dirty="0"/>
              <a:t>According to estimates, about 15 percent to 20 percent of all futures trading occurs in commodities futures contracts. Within commodities, there are various sub-types, including metals; agricultural products, such as sugar, soybean futures and grains; and energy.  Automated trading is being applied to the most highly volatile commodities, </a:t>
            </a:r>
            <a:r>
              <a:rPr lang="en-US" b="1" i="1" dirty="0"/>
              <a:t>and active subsets of that tend to be energy futures contracts and specifically crude oil products.</a:t>
            </a:r>
            <a:endParaRPr lang="en-US" sz="1600" b="1" i="1" dirty="0"/>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6892889" y="3840984"/>
            <a:ext cx="720604" cy="605487"/>
          </a:xfrm>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a:xfrm>
            <a:off x="8091353" y="3896032"/>
            <a:ext cx="4100647" cy="495389"/>
          </a:xfrm>
        </p:spPr>
        <p:txBody>
          <a:bodyPr/>
          <a:lstStyle/>
          <a:p>
            <a:r>
              <a:rPr lang="en-US" dirty="0">
                <a:solidFill>
                  <a:schemeClr val="accent1"/>
                </a:solidFill>
              </a:rPr>
              <a:t>The opportunity</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350444" cy="187367"/>
          </a:xfrm>
        </p:spPr>
        <p:txBody>
          <a:bodyPr/>
          <a:lstStyle/>
          <a:p>
            <a:pPr algn="l"/>
            <a:fld id="{9EC71654-96A5-4280-94F3-931C61A9F92C}" type="slidenum">
              <a:rPr lang="en-US" smtClean="0"/>
              <a:pPr algn="l"/>
              <a:t>9</a:t>
            </a:fld>
            <a:endParaRPr lang="en-US" dirty="0"/>
          </a:p>
        </p:txBody>
      </p:sp>
      <p:sp>
        <p:nvSpPr>
          <p:cNvPr id="10" name="Content Placeholder 2">
            <a:extLst>
              <a:ext uri="{FF2B5EF4-FFF2-40B4-BE49-F238E27FC236}">
                <a16:creationId xmlns:a16="http://schemas.microsoft.com/office/drawing/2014/main" id="{B1469007-AEAD-49EE-9379-11ED4B43A186}"/>
              </a:ext>
            </a:extLst>
          </p:cNvPr>
          <p:cNvSpPr txBox="1">
            <a:spLocks/>
          </p:cNvSpPr>
          <p:nvPr/>
        </p:nvSpPr>
        <p:spPr>
          <a:xfrm>
            <a:off x="5126328" y="4858453"/>
            <a:ext cx="6823985" cy="1128398"/>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According to a recent survey, hedge funds implementing algorithms that support trading decision and risk management all in one integrated process that is supported by algorithmic decision making are highly sought by investors.  While the overall hedge fund industry has performed poorly since the 2008 – 2009 financial crisis, the bright spot in the industry are quant-based funds.</a:t>
            </a:r>
          </a:p>
        </p:txBody>
      </p:sp>
    </p:spTree>
    <p:extLst>
      <p:ext uri="{BB962C8B-B14F-4D97-AF65-F5344CB8AC3E}">
        <p14:creationId xmlns:p14="http://schemas.microsoft.com/office/powerpoint/2010/main" val="269403648"/>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A9B47F-3DD8-4645-81DC-B88780643C07}">
  <ds:schemaRef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7621</Words>
  <Application>Microsoft Macintosh PowerPoint</Application>
  <PresentationFormat>Widescreen</PresentationFormat>
  <Paragraphs>546</Paragraphs>
  <Slides>74</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Arial</vt:lpstr>
      <vt:lpstr>Calibri</vt:lpstr>
      <vt:lpstr>Calibri Light</vt:lpstr>
      <vt:lpstr>Corbel</vt:lpstr>
      <vt:lpstr>Merriweather</vt:lpstr>
      <vt:lpstr>Wingdings</vt:lpstr>
      <vt:lpstr>Office Theme</vt:lpstr>
      <vt:lpstr>Quantum  CAPITAL LLC</vt:lpstr>
      <vt:lpstr>Contents</vt:lpstr>
      <vt:lpstr>PowerPoint Presentation</vt:lpstr>
      <vt:lpstr>Executive summary</vt:lpstr>
      <vt:lpstr>Executive summary</vt:lpstr>
      <vt:lpstr>PowerPoint Presentation</vt:lpstr>
      <vt:lpstr>COMPANY BACKGROUND </vt:lpstr>
      <vt:lpstr>OPPORTUNITY – proprietary commodity trading space is shrinking…</vt:lpstr>
      <vt:lpstr>Commodities Traders are increasingly adopting algorithms</vt:lpstr>
      <vt:lpstr>Initial goal: Seed capital</vt:lpstr>
      <vt:lpstr>Three characteristics of our fund</vt:lpstr>
      <vt:lpstr>Investment Strategies</vt:lpstr>
      <vt:lpstr>Investment Strategies Continued…</vt:lpstr>
      <vt:lpstr>our Methodology</vt:lpstr>
      <vt:lpstr>PowerPoint Presentation</vt:lpstr>
      <vt:lpstr>PowerPoint Presentation</vt:lpstr>
      <vt:lpstr>Tool / Technology Overview</vt:lpstr>
      <vt:lpstr>Bespoke Data Set Creation</vt:lpstr>
      <vt:lpstr>Forming a Continuous futures contract</vt:lpstr>
      <vt:lpstr>Forming a Continuous futures contract(Continued)</vt:lpstr>
      <vt:lpstr>Forming a Continuous futures contract(Continued)</vt:lpstr>
      <vt:lpstr>Department of energy weekly report data</vt:lpstr>
      <vt:lpstr>Global index-continuous energy future contracts-Feature development</vt:lpstr>
      <vt:lpstr>PowerPoint Presentation</vt:lpstr>
      <vt:lpstr>Explore Data Details</vt:lpstr>
      <vt:lpstr>Explore Data Details</vt:lpstr>
      <vt:lpstr>Data Set  complete list of raw attributes</vt:lpstr>
      <vt:lpstr>Initial Visual of the Data set</vt:lpstr>
      <vt:lpstr>Initial Linear regression and Feature Development</vt:lpstr>
      <vt:lpstr>Linear Regression – The one most understand…</vt:lpstr>
      <vt:lpstr>Selecting the right features for your model</vt:lpstr>
      <vt:lpstr>Linear regression model summary</vt:lpstr>
      <vt:lpstr>ARIMA</vt:lpstr>
      <vt:lpstr>ARIMA Parameters</vt:lpstr>
      <vt:lpstr>arima</vt:lpstr>
      <vt:lpstr>Random Forest Algorithm In Trading</vt:lpstr>
      <vt:lpstr>RANDOM FOREST ALGORITHM RESULTS</vt:lpstr>
      <vt:lpstr>Future Contract Prediction with XGBoost </vt:lpstr>
      <vt:lpstr>XGBOOST Results</vt:lpstr>
      <vt:lpstr>Essentials of Deep Learning : Introduction to Long Short Term Memory(LSTM) </vt:lpstr>
      <vt:lpstr>A look into Recurrent Neural Networks (RNN) </vt:lpstr>
      <vt:lpstr>PowerPoint Presentation</vt:lpstr>
      <vt:lpstr>PowerPoint Presentation</vt:lpstr>
      <vt:lpstr>Investment Strategy concepts</vt:lpstr>
      <vt:lpstr>Risk Profile Underlying Assets</vt:lpstr>
      <vt:lpstr>PowerPoint Presentation</vt:lpstr>
      <vt:lpstr>Modeling volatility</vt:lpstr>
      <vt:lpstr>time series analysis &amp; statistical Correlation</vt:lpstr>
      <vt:lpstr>Assessing Mode fit</vt:lpstr>
      <vt:lpstr>predictive modeling</vt:lpstr>
      <vt:lpstr>MODELING TAIL RISK </vt:lpstr>
      <vt:lpstr>PowerPoint Presentation</vt:lpstr>
      <vt:lpstr>Trading Strategy overview</vt:lpstr>
      <vt:lpstr>Strategy execution: Deep dive</vt:lpstr>
      <vt:lpstr>TRADING STRATEGY AND PERFORMANCE Crude Oil Brent</vt:lpstr>
      <vt:lpstr>PowerPoint Presentation</vt:lpstr>
      <vt:lpstr>strategy performance Crude Oil WTI</vt:lpstr>
      <vt:lpstr>strategy Summary performance</vt:lpstr>
      <vt:lpstr>TRADING STRATEGY AND PERFORMANCE Gasoline</vt:lpstr>
      <vt:lpstr>PowerPoint Presentation</vt:lpstr>
      <vt:lpstr>Interactive dashboard</vt:lpstr>
      <vt:lpstr>PowerPoint Presentation</vt:lpstr>
      <vt:lpstr>Project deliverables</vt:lpstr>
      <vt:lpstr>Project timeline</vt:lpstr>
      <vt:lpstr>Next Steps</vt:lpstr>
      <vt:lpstr>team</vt:lpstr>
      <vt:lpstr>Thank you!</vt:lpstr>
      <vt:lpstr>Appendix</vt:lpstr>
      <vt:lpstr>Correlations</vt:lpstr>
      <vt:lpstr>RISK PROFILES: Underlying Assets Continued</vt:lpstr>
      <vt:lpstr>Further analysis</vt:lpstr>
      <vt:lpstr>Further analysis</vt:lpstr>
      <vt:lpstr>Further analysis</vt:lpstr>
      <vt:lpstr>Further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2019-11-07T15:58:10Z</dcterms:created>
  <dcterms:modified xsi:type="dcterms:W3CDTF">2019-11-17T03:36:03Z</dcterms:modified>
</cp:coreProperties>
</file>